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61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256" autoAdjust="0"/>
  </p:normalViewPr>
  <p:slideViewPr>
    <p:cSldViewPr snapToGrid="0">
      <p:cViewPr varScale="1">
        <p:scale>
          <a:sx n="78" d="100"/>
          <a:sy n="78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08D3-B6B4-441F-B4AB-4868A6E5C8A9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324E2-D1FF-42BB-A73D-ECE7E76397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271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Hello</a:t>
            </a:r>
            <a:r>
              <a:rPr lang="da-DK" dirty="0"/>
              <a:t> and </a:t>
            </a:r>
            <a:r>
              <a:rPr lang="da-DK" dirty="0" err="1"/>
              <a:t>Welcome</a:t>
            </a:r>
            <a:r>
              <a:rPr lang="da-DK" dirty="0"/>
              <a:t> to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exploring</a:t>
            </a:r>
            <a:r>
              <a:rPr lang="da-DK" dirty="0"/>
              <a:t> the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ventilation and the </a:t>
            </a:r>
            <a:r>
              <a:rPr lang="da-DK" dirty="0" err="1"/>
              <a:t>spread</a:t>
            </a:r>
            <a:r>
              <a:rPr lang="da-DK" dirty="0"/>
              <a:t> of </a:t>
            </a:r>
            <a:r>
              <a:rPr lang="da-DK" dirty="0" err="1"/>
              <a:t>airborne</a:t>
            </a:r>
            <a:r>
              <a:rPr lang="da-DK" dirty="0"/>
              <a:t> </a:t>
            </a:r>
            <a:r>
              <a:rPr lang="da-DK" dirty="0" err="1"/>
              <a:t>pathogens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a system </a:t>
            </a:r>
            <a:r>
              <a:rPr lang="da-DK" dirty="0" err="1"/>
              <a:t>dynamics</a:t>
            </a:r>
            <a:r>
              <a:rPr lang="da-DK" dirty="0"/>
              <a:t> model, and </a:t>
            </a:r>
            <a:r>
              <a:rPr lang="da-DK" dirty="0" err="1"/>
              <a:t>applied</a:t>
            </a:r>
            <a:r>
              <a:rPr lang="da-DK" dirty="0"/>
              <a:t> to the covid19 </a:t>
            </a:r>
            <a:r>
              <a:rPr lang="da-DK" dirty="0" err="1"/>
              <a:t>pandemic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4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case is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evidence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air, </a:t>
            </a:r>
          </a:p>
          <a:p>
            <a:r>
              <a:rPr lang="da-DK" dirty="0" err="1"/>
              <a:t>Additionally</a:t>
            </a:r>
            <a:r>
              <a:rPr lang="da-DK" dirty="0"/>
              <a:t>, </a:t>
            </a:r>
            <a:r>
              <a:rPr lang="da-DK" dirty="0" err="1"/>
              <a:t>airborn</a:t>
            </a:r>
            <a:r>
              <a:rPr lang="da-DK" dirty="0"/>
              <a:t> </a:t>
            </a:r>
            <a:r>
              <a:rPr lang="da-DK" dirty="0" err="1"/>
              <a:t>pathogen</a:t>
            </a:r>
            <a:r>
              <a:rPr lang="da-DK" dirty="0"/>
              <a:t> </a:t>
            </a:r>
            <a:r>
              <a:rPr lang="da-DK" dirty="0" err="1"/>
              <a:t>transmissibility</a:t>
            </a:r>
            <a:r>
              <a:rPr lang="da-DK" dirty="0"/>
              <a:t> is dependent on viral </a:t>
            </a:r>
            <a:r>
              <a:rPr lang="da-DK" dirty="0" err="1"/>
              <a:t>concentration</a:t>
            </a:r>
            <a:r>
              <a:rPr lang="da-DK" dirty="0"/>
              <a:t> in the air.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policy </a:t>
            </a:r>
            <a:r>
              <a:rPr lang="da-DK" dirty="0" err="1"/>
              <a:t>focus</a:t>
            </a:r>
            <a:r>
              <a:rPr lang="da-DK" dirty="0"/>
              <a:t> with </a:t>
            </a:r>
            <a:r>
              <a:rPr lang="da-DK" dirty="0" err="1"/>
              <a:t>respect</a:t>
            </a:r>
            <a:r>
              <a:rPr lang="da-DK" dirty="0"/>
              <a:t> to ventilation has </a:t>
            </a:r>
            <a:r>
              <a:rPr lang="da-DK" dirty="0" err="1"/>
              <a:t>been</a:t>
            </a:r>
            <a:r>
              <a:rPr lang="da-DK" dirty="0"/>
              <a:t> on </a:t>
            </a:r>
          </a:p>
          <a:p>
            <a:r>
              <a:rPr lang="da-DK" dirty="0"/>
              <a:t>	distance guidelines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people</a:t>
            </a:r>
            <a:r>
              <a:rPr lang="da-DK" dirty="0"/>
              <a:t> in a </a:t>
            </a:r>
            <a:r>
              <a:rPr lang="da-DK" dirty="0" err="1"/>
              <a:t>room</a:t>
            </a:r>
            <a:r>
              <a:rPr lang="da-DK" dirty="0"/>
              <a:t> or </a:t>
            </a:r>
            <a:r>
              <a:rPr lang="da-DK" dirty="0" err="1"/>
              <a:t>indications</a:t>
            </a:r>
            <a:r>
              <a:rPr lang="da-DK" dirty="0"/>
              <a:t> like the 2 meter </a:t>
            </a:r>
            <a:r>
              <a:rPr lang="da-DK" dirty="0" err="1"/>
              <a:t>rule</a:t>
            </a:r>
            <a:r>
              <a:rPr lang="da-DK" dirty="0"/>
              <a:t>,</a:t>
            </a:r>
          </a:p>
          <a:p>
            <a:r>
              <a:rPr lang="da-DK" dirty="0"/>
              <a:t>	the </a:t>
            </a:r>
            <a:r>
              <a:rPr lang="da-DK" dirty="0" err="1"/>
              <a:t>use</a:t>
            </a:r>
            <a:r>
              <a:rPr lang="da-DK" dirty="0"/>
              <a:t> of masks and</a:t>
            </a:r>
          </a:p>
          <a:p>
            <a:r>
              <a:rPr lang="da-DK" dirty="0"/>
              <a:t>	</a:t>
            </a:r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Ventilation </a:t>
            </a:r>
            <a:r>
              <a:rPr lang="da-DK" dirty="0" err="1"/>
              <a:t>can</a:t>
            </a:r>
            <a:r>
              <a:rPr lang="da-DK" dirty="0"/>
              <a:t> have an </a:t>
            </a:r>
            <a:r>
              <a:rPr lang="da-DK" dirty="0" err="1"/>
              <a:t>effect</a:t>
            </a:r>
            <a:r>
              <a:rPr lang="da-DK" dirty="0"/>
              <a:t> on </a:t>
            </a:r>
            <a:r>
              <a:rPr lang="da-DK" dirty="0" err="1"/>
              <a:t>airborne</a:t>
            </a:r>
            <a:r>
              <a:rPr lang="da-DK" dirty="0"/>
              <a:t> viral </a:t>
            </a:r>
            <a:r>
              <a:rPr lang="da-DK" dirty="0" err="1"/>
              <a:t>concentration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Given </a:t>
            </a:r>
            <a:r>
              <a:rPr lang="da-DK" dirty="0" err="1"/>
              <a:t>that</a:t>
            </a:r>
            <a:r>
              <a:rPr lang="da-DK" dirty="0"/>
              <a:t> Ventilation has an </a:t>
            </a:r>
            <a:r>
              <a:rPr lang="da-DK" dirty="0" err="1"/>
              <a:t>effect</a:t>
            </a:r>
            <a:r>
              <a:rPr lang="da-DK" dirty="0"/>
              <a:t> on viral  </a:t>
            </a:r>
            <a:r>
              <a:rPr lang="da-DK" dirty="0" err="1"/>
              <a:t>concentration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opportunity</a:t>
            </a:r>
            <a:r>
              <a:rPr lang="da-DK" dirty="0"/>
              <a:t> to</a:t>
            </a:r>
          </a:p>
          <a:p>
            <a:r>
              <a:rPr lang="da-DK" dirty="0"/>
              <a:t>	test scenarios 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r>
              <a:rPr lang="da-DK" dirty="0"/>
              <a:t>	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explore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of </a:t>
            </a:r>
            <a:r>
              <a:rPr lang="da-DK" dirty="0" err="1"/>
              <a:t>activity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ventilation, as the </a:t>
            </a:r>
            <a:r>
              <a:rPr lang="da-DK" dirty="0" err="1"/>
              <a:t>needs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the same for a school and restaurant, for </a:t>
            </a:r>
            <a:r>
              <a:rPr lang="da-DK" dirty="0" err="1"/>
              <a:t>example</a:t>
            </a:r>
            <a:endParaRPr lang="da-DK" dirty="0"/>
          </a:p>
          <a:p>
            <a:r>
              <a:rPr lang="da-DK" dirty="0"/>
              <a:t>	</a:t>
            </a:r>
            <a:r>
              <a:rPr lang="da-DK" dirty="0" err="1"/>
              <a:t>this</a:t>
            </a:r>
            <a:r>
              <a:rPr lang="da-DK" dirty="0"/>
              <a:t> scenario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ventialtion</a:t>
            </a:r>
            <a:r>
              <a:rPr lang="da-DK" dirty="0"/>
              <a:t> system </a:t>
            </a:r>
            <a:r>
              <a:rPr lang="da-DK" dirty="0" err="1"/>
              <a:t>requirements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air flow, </a:t>
            </a:r>
            <a:r>
              <a:rPr lang="da-DK" dirty="0" err="1"/>
              <a:t>required</a:t>
            </a:r>
            <a:r>
              <a:rPr lang="da-DK" dirty="0"/>
              <a:t> filter </a:t>
            </a:r>
            <a:r>
              <a:rPr lang="da-DK" dirty="0" err="1"/>
              <a:t>efficiency</a:t>
            </a:r>
            <a:r>
              <a:rPr lang="da-DK" dirty="0"/>
              <a:t> or relative </a:t>
            </a:r>
            <a:r>
              <a:rPr lang="da-DK" dirty="0" err="1"/>
              <a:t>humidity</a:t>
            </a:r>
            <a:r>
              <a:rPr lang="da-DK" dirty="0"/>
              <a:t>)</a:t>
            </a:r>
          </a:p>
          <a:p>
            <a:r>
              <a:rPr lang="da-DK" dirty="0"/>
              <a:t>	or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 </a:t>
            </a:r>
            <a:r>
              <a:rPr lang="da-DK" dirty="0" err="1"/>
              <a:t>suitable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types and </a:t>
            </a:r>
            <a:r>
              <a:rPr lang="da-DK" dirty="0" err="1"/>
              <a:t>durations</a:t>
            </a:r>
            <a:r>
              <a:rPr lang="da-DK" dirty="0"/>
              <a:t> for </a:t>
            </a:r>
            <a:r>
              <a:rPr lang="da-DK" dirty="0" err="1"/>
              <a:t>existing</a:t>
            </a:r>
            <a:r>
              <a:rPr lang="da-DK" dirty="0"/>
              <a:t> ventilation systems.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03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attempt</a:t>
            </a:r>
            <a:r>
              <a:rPr lang="da-DK" dirty="0"/>
              <a:t> to </a:t>
            </a:r>
            <a:r>
              <a:rPr lang="da-DK" dirty="0" err="1"/>
              <a:t>answer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developing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model is to understand the </a:t>
            </a:r>
            <a:r>
              <a:rPr lang="da-DK" dirty="0" err="1"/>
              <a:t>physics</a:t>
            </a:r>
            <a:r>
              <a:rPr lang="da-DK" dirty="0"/>
              <a:t> of the problem.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 </a:t>
            </a:r>
            <a:r>
              <a:rPr lang="da-DK" dirty="0" err="1"/>
              <a:t>susceptibnle</a:t>
            </a:r>
            <a:r>
              <a:rPr lang="da-DK" dirty="0"/>
              <a:t> population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vira in the air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room</a:t>
            </a:r>
            <a:r>
              <a:rPr lang="da-DK" dirty="0"/>
              <a:t>, and </a:t>
            </a:r>
            <a:r>
              <a:rPr lang="da-DK" dirty="0" err="1"/>
              <a:t>eventually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infected</a:t>
            </a:r>
            <a:r>
              <a:rPr lang="da-DK" dirty="0"/>
              <a:t> population </a:t>
            </a:r>
            <a:r>
              <a:rPr lang="da-DK" dirty="0" err="1"/>
              <a:t>become</a:t>
            </a:r>
            <a:r>
              <a:rPr lang="da-DK" dirty="0"/>
              <a:t> producers of vira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continue</a:t>
            </a:r>
            <a:r>
              <a:rPr lang="da-DK" dirty="0"/>
              <a:t> to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. This </a:t>
            </a:r>
            <a:r>
              <a:rPr lang="da-DK" dirty="0" err="1"/>
              <a:t>increases</a:t>
            </a:r>
            <a:r>
              <a:rPr lang="da-DK" dirty="0"/>
              <a:t> the </a:t>
            </a:r>
            <a:r>
              <a:rPr lang="da-DK" dirty="0" err="1"/>
              <a:t>density</a:t>
            </a:r>
            <a:r>
              <a:rPr lang="da-DK" dirty="0"/>
              <a:t> of vira in the </a:t>
            </a:r>
            <a:r>
              <a:rPr lang="da-DK" dirty="0" err="1"/>
              <a:t>room</a:t>
            </a:r>
            <a:r>
              <a:rPr lang="da-DK" dirty="0"/>
              <a:t> resulting in the </a:t>
            </a:r>
            <a:r>
              <a:rPr lang="da-DK" dirty="0" err="1"/>
              <a:t>infection</a:t>
            </a:r>
            <a:r>
              <a:rPr lang="da-DK" dirty="0"/>
              <a:t>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susceptibles</a:t>
            </a:r>
            <a:r>
              <a:rPr lang="da-DK" dirty="0"/>
              <a:t>,</a:t>
            </a:r>
          </a:p>
          <a:p>
            <a:r>
              <a:rPr lang="da-DK" dirty="0" err="1"/>
              <a:t>Creating</a:t>
            </a:r>
            <a:r>
              <a:rPr lang="da-DK" dirty="0"/>
              <a:t> a </a:t>
            </a:r>
            <a:r>
              <a:rPr lang="da-DK" dirty="0" err="1"/>
              <a:t>vicious</a:t>
            </a:r>
            <a:r>
              <a:rPr lang="da-DK" dirty="0"/>
              <a:t> </a:t>
            </a:r>
            <a:r>
              <a:rPr lang="da-DK" dirty="0" err="1"/>
              <a:t>cycle</a:t>
            </a:r>
            <a:r>
              <a:rPr lang="da-DK" dirty="0"/>
              <a:t> </a:t>
            </a:r>
            <a:r>
              <a:rPr lang="da-DK" dirty="0" err="1"/>
              <a:t>ofvirus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and </a:t>
            </a:r>
            <a:r>
              <a:rPr lang="da-DK" dirty="0" err="1"/>
              <a:t>infection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Now </a:t>
            </a:r>
            <a:r>
              <a:rPr lang="da-DK" dirty="0" err="1"/>
              <a:t>consider</a:t>
            </a:r>
            <a:r>
              <a:rPr lang="da-DK" dirty="0"/>
              <a:t> a ventilation system</a:t>
            </a:r>
          </a:p>
          <a:p>
            <a:r>
              <a:rPr lang="da-DK" dirty="0"/>
              <a:t>This ventilation system </a:t>
            </a:r>
            <a:r>
              <a:rPr lang="da-DK" dirty="0" err="1"/>
              <a:t>recirculates</a:t>
            </a:r>
            <a:r>
              <a:rPr lang="da-DK" dirty="0"/>
              <a:t> the air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exchanging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of the air for </a:t>
            </a:r>
            <a:r>
              <a:rPr lang="da-DK" dirty="0" err="1"/>
              <a:t>freshe</a:t>
            </a:r>
            <a:r>
              <a:rPr lang="da-DK" dirty="0"/>
              <a:t> </a:t>
            </a:r>
            <a:r>
              <a:rPr lang="da-DK" dirty="0" err="1"/>
              <a:t>ouside</a:t>
            </a:r>
            <a:r>
              <a:rPr lang="da-DK" dirty="0"/>
              <a:t> air, </a:t>
            </a:r>
            <a:r>
              <a:rPr lang="da-DK" dirty="0" err="1"/>
              <a:t>losing</a:t>
            </a:r>
            <a:r>
              <a:rPr lang="da-DK" dirty="0"/>
              <a:t> in the </a:t>
            </a:r>
            <a:r>
              <a:rPr lang="da-DK" dirty="0" err="1"/>
              <a:t>process</a:t>
            </a:r>
            <a:r>
              <a:rPr lang="da-DK" dirty="0"/>
              <a:t> viral </a:t>
            </a:r>
            <a:r>
              <a:rPr lang="da-DK" dirty="0" err="1"/>
              <a:t>particles</a:t>
            </a:r>
            <a:r>
              <a:rPr lang="da-DK" dirty="0"/>
              <a:t>. </a:t>
            </a:r>
            <a:r>
              <a:rPr lang="da-DK" dirty="0" err="1"/>
              <a:t>Additionally</a:t>
            </a:r>
            <a:r>
              <a:rPr lang="da-DK" dirty="0"/>
              <a:t>, due to </a:t>
            </a:r>
            <a:r>
              <a:rPr lang="da-DK" dirty="0" err="1"/>
              <a:t>gravity</a:t>
            </a:r>
            <a:r>
              <a:rPr lang="da-DK" dirty="0"/>
              <a:t>, ventilation </a:t>
            </a:r>
            <a:r>
              <a:rPr lang="da-DK" dirty="0" err="1"/>
              <a:t>currents</a:t>
            </a:r>
            <a:r>
              <a:rPr lang="da-DK" dirty="0"/>
              <a:t> and </a:t>
            </a:r>
            <a:r>
              <a:rPr lang="da-DK" dirty="0" err="1"/>
              <a:t>deactivation</a:t>
            </a:r>
            <a:r>
              <a:rPr lang="da-DK" dirty="0"/>
              <a:t>, vira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 due to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or </a:t>
            </a:r>
            <a:r>
              <a:rPr lang="da-DK" dirty="0" err="1"/>
              <a:t>becoming</a:t>
            </a:r>
            <a:r>
              <a:rPr lang="da-DK" dirty="0"/>
              <a:t> </a:t>
            </a:r>
            <a:r>
              <a:rPr lang="da-DK" dirty="0" err="1"/>
              <a:t>inactive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Dynamic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expects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ventilation </a:t>
            </a:r>
            <a:r>
              <a:rPr lang="da-DK" dirty="0" err="1"/>
              <a:t>levels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result</a:t>
            </a:r>
            <a:r>
              <a:rPr lang="da-DK" dirty="0"/>
              <a:t> in a </a:t>
            </a:r>
            <a:r>
              <a:rPr lang="da-DK" dirty="0" err="1"/>
              <a:t>lower</a:t>
            </a:r>
            <a:r>
              <a:rPr lang="da-DK" dirty="0"/>
              <a:t> transmission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28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model is </a:t>
            </a:r>
            <a:r>
              <a:rPr lang="da-DK" dirty="0" err="1"/>
              <a:t>based</a:t>
            </a:r>
            <a:r>
              <a:rPr lang="da-DK" dirty="0"/>
              <a:t> on a basic SE model with </a:t>
            </a:r>
            <a:r>
              <a:rPr lang="da-DK" dirty="0" err="1"/>
              <a:t>stocks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susceptible</a:t>
            </a:r>
            <a:r>
              <a:rPr lang="da-DK" dirty="0"/>
              <a:t> and </a:t>
            </a:r>
            <a:r>
              <a:rPr lang="da-DK" dirty="0" err="1"/>
              <a:t>Exposed</a:t>
            </a:r>
            <a:r>
              <a:rPr lang="da-DK" dirty="0"/>
              <a:t> populations, </a:t>
            </a:r>
          </a:p>
          <a:p>
            <a:r>
              <a:rPr lang="da-DK" dirty="0"/>
              <a:t>and a flow rate from </a:t>
            </a:r>
            <a:r>
              <a:rPr lang="da-DK" dirty="0" err="1"/>
              <a:t>Susceptibles</a:t>
            </a:r>
            <a:r>
              <a:rPr lang="da-DK" dirty="0"/>
              <a:t> to </a:t>
            </a:r>
            <a:r>
              <a:rPr lang="da-DK" dirty="0" err="1"/>
              <a:t>Exposed</a:t>
            </a:r>
            <a:r>
              <a:rPr lang="da-DK" dirty="0"/>
              <a:t> dependent on the </a:t>
            </a:r>
            <a:r>
              <a:rPr lang="da-DK" dirty="0" err="1"/>
              <a:t>Number</a:t>
            </a:r>
            <a:r>
              <a:rPr lang="da-DK" dirty="0"/>
              <a:t> vira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represented</a:t>
            </a:r>
            <a:r>
              <a:rPr lang="da-DK" dirty="0"/>
              <a:t> by </a:t>
            </a:r>
            <a:r>
              <a:rPr lang="da-DK" dirty="0" err="1"/>
              <a:t>quanta</a:t>
            </a:r>
            <a:r>
              <a:rPr lang="da-DK" dirty="0"/>
              <a:t>, a measure of viral </a:t>
            </a:r>
            <a:r>
              <a:rPr lang="da-DK" dirty="0" err="1"/>
              <a:t>concentration</a:t>
            </a:r>
            <a:r>
              <a:rPr lang="da-DK" dirty="0"/>
              <a:t> and </a:t>
            </a:r>
            <a:r>
              <a:rPr lang="da-DK" dirty="0" err="1"/>
              <a:t>infectivity</a:t>
            </a:r>
            <a:r>
              <a:rPr lang="da-DK" dirty="0"/>
              <a:t>, and the </a:t>
            </a:r>
            <a:r>
              <a:rPr lang="da-DK" dirty="0" err="1"/>
              <a:t>contragion</a:t>
            </a:r>
            <a:r>
              <a:rPr lang="da-DK" dirty="0"/>
              <a:t> </a:t>
            </a:r>
            <a:r>
              <a:rPr lang="da-DK" dirty="0" err="1"/>
              <a:t>effectiveness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worth</a:t>
            </a:r>
            <a:r>
              <a:rPr lang="da-DK" dirty="0"/>
              <a:t> </a:t>
            </a:r>
            <a:r>
              <a:rPr lang="da-DK" dirty="0" err="1"/>
              <a:t>noting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 </a:t>
            </a:r>
            <a:r>
              <a:rPr lang="da-DK" dirty="0" err="1"/>
              <a:t>our</a:t>
            </a:r>
            <a:r>
              <a:rPr lang="da-DK" dirty="0"/>
              <a:t> model, the </a:t>
            </a:r>
            <a:r>
              <a:rPr lang="da-DK" dirty="0" err="1"/>
              <a:t>exposed</a:t>
            </a:r>
            <a:r>
              <a:rPr lang="da-DK" dirty="0"/>
              <a:t> population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, but </a:t>
            </a:r>
            <a:r>
              <a:rPr lang="da-DK" dirty="0" err="1"/>
              <a:t>rather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exogenous</a:t>
            </a:r>
            <a:r>
              <a:rPr lang="da-DK" dirty="0"/>
              <a:t> variable </a:t>
            </a:r>
            <a:r>
              <a:rPr lang="da-DK" dirty="0" err="1"/>
              <a:t>representing</a:t>
            </a:r>
            <a:r>
              <a:rPr lang="da-DK" dirty="0"/>
              <a:t> the </a:t>
            </a:r>
            <a:r>
              <a:rPr lang="da-DK" dirty="0" err="1"/>
              <a:t>infective</a:t>
            </a:r>
            <a:r>
              <a:rPr lang="da-DK" dirty="0"/>
              <a:t> persons in the </a:t>
            </a:r>
            <a:r>
              <a:rPr lang="da-DK" dirty="0" err="1"/>
              <a:t>room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infected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producxe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at a rate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consideration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like the </a:t>
            </a:r>
            <a:r>
              <a:rPr lang="da-DK" dirty="0" err="1"/>
              <a:t>infectivity</a:t>
            </a:r>
            <a:r>
              <a:rPr lang="da-DK" dirty="0"/>
              <a:t> of the </a:t>
            </a:r>
            <a:r>
              <a:rPr lang="da-DK" dirty="0" err="1"/>
              <a:t>pathogen</a:t>
            </a:r>
            <a:r>
              <a:rPr lang="da-DK" dirty="0"/>
              <a:t>, the </a:t>
            </a:r>
            <a:r>
              <a:rPr lang="da-DK" dirty="0" err="1"/>
              <a:t>vocal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 from </a:t>
            </a:r>
            <a:r>
              <a:rPr lang="da-DK" dirty="0" err="1"/>
              <a:t>whispering</a:t>
            </a:r>
            <a:r>
              <a:rPr lang="da-DK" dirty="0"/>
              <a:t> to </a:t>
            </a:r>
            <a:r>
              <a:rPr lang="da-DK" dirty="0" err="1"/>
              <a:t>singing</a:t>
            </a:r>
            <a:r>
              <a:rPr lang="da-DK" dirty="0"/>
              <a:t> </a:t>
            </a:r>
            <a:r>
              <a:rPr lang="da-DK" dirty="0" err="1"/>
              <a:t>loudly</a:t>
            </a:r>
            <a:r>
              <a:rPr lang="da-DK" dirty="0"/>
              <a:t>, and the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, from </a:t>
            </a:r>
            <a:r>
              <a:rPr lang="da-DK" dirty="0" err="1"/>
              <a:t>sitting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to </a:t>
            </a:r>
            <a:r>
              <a:rPr lang="da-DK" dirty="0" err="1"/>
              <a:t>doing</a:t>
            </a:r>
            <a:r>
              <a:rPr lang="da-DK" dirty="0"/>
              <a:t> intense </a:t>
            </a:r>
            <a:r>
              <a:rPr lang="da-DK" dirty="0" err="1"/>
              <a:t>exercise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and is </a:t>
            </a:r>
            <a:r>
              <a:rPr lang="da-DK" dirty="0" err="1"/>
              <a:t>refected</a:t>
            </a:r>
            <a:r>
              <a:rPr lang="da-DK" dirty="0"/>
              <a:t> in the model as a </a:t>
            </a:r>
            <a:r>
              <a:rPr lang="da-DK" dirty="0" err="1"/>
              <a:t>stock</a:t>
            </a:r>
            <a:r>
              <a:rPr lang="da-DK" dirty="0"/>
              <a:t>, and has a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on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closing</a:t>
            </a:r>
            <a:r>
              <a:rPr lang="da-DK" dirty="0"/>
              <a:t> the </a:t>
            </a:r>
            <a:r>
              <a:rPr lang="da-DK" dirty="0" err="1"/>
              <a:t>cycle</a:t>
            </a:r>
            <a:r>
              <a:rPr lang="da-DK" dirty="0"/>
              <a:t> of </a:t>
            </a:r>
            <a:r>
              <a:rPr lang="da-DK" dirty="0" err="1"/>
              <a:t>infection</a:t>
            </a:r>
            <a:r>
              <a:rPr lang="da-DK" dirty="0"/>
              <a:t>-and virus </a:t>
            </a:r>
            <a:r>
              <a:rPr lang="da-DK" dirty="0" err="1"/>
              <a:t>production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dependent on the </a:t>
            </a:r>
            <a:r>
              <a:rPr lang="da-DK" dirty="0" err="1"/>
              <a:t>effectiveness</a:t>
            </a:r>
            <a:r>
              <a:rPr lang="da-DK" dirty="0"/>
              <a:t> of masks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stock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decrease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a </a:t>
            </a:r>
            <a:r>
              <a:rPr lang="da-DK" dirty="0" err="1"/>
              <a:t>number</a:t>
            </a:r>
            <a:r>
              <a:rPr lang="da-DK" dirty="0"/>
              <a:t> of factors.</a:t>
            </a:r>
          </a:p>
          <a:p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model </a:t>
            </a:r>
            <a:r>
              <a:rPr lang="da-DK" dirty="0" err="1"/>
              <a:t>we</a:t>
            </a:r>
            <a:r>
              <a:rPr lang="da-DK" dirty="0"/>
              <a:t> have the </a:t>
            </a:r>
            <a:r>
              <a:rPr lang="da-DK" dirty="0" err="1"/>
              <a:t>four</a:t>
            </a:r>
            <a:r>
              <a:rPr lang="da-DK" dirty="0"/>
              <a:t>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mutiple</a:t>
            </a:r>
            <a:r>
              <a:rPr lang="da-DK" dirty="0"/>
              <a:t> </a:t>
            </a:r>
            <a:r>
              <a:rPr lang="da-DK" dirty="0" err="1"/>
              <a:t>published</a:t>
            </a:r>
            <a:r>
              <a:rPr lang="da-DK" dirty="0"/>
              <a:t> </a:t>
            </a:r>
            <a:r>
              <a:rPr lang="da-DK" dirty="0" err="1"/>
              <a:t>sources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/>
              <a:t>1.-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</a:t>
            </a:r>
            <a:r>
              <a:rPr lang="da-DK" dirty="0" err="1"/>
              <a:t>gravity</a:t>
            </a:r>
            <a:endParaRPr lang="da-DK" dirty="0"/>
          </a:p>
          <a:p>
            <a:r>
              <a:rPr lang="da-DK" dirty="0"/>
              <a:t>2.-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deactivation</a:t>
            </a:r>
            <a:r>
              <a:rPr lang="da-DK" dirty="0"/>
              <a:t> (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half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 and </a:t>
            </a:r>
            <a:r>
              <a:rPr lang="da-DK" dirty="0" err="1"/>
              <a:t>ultra</a:t>
            </a:r>
            <a:r>
              <a:rPr lang="da-DK" dirty="0"/>
              <a:t> violet light </a:t>
            </a:r>
            <a:r>
              <a:rPr lang="da-DK" dirty="0" err="1"/>
              <a:t>degradation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)</a:t>
            </a:r>
          </a:p>
          <a:p>
            <a:r>
              <a:rPr lang="da-DK" dirty="0"/>
              <a:t>3.- </a:t>
            </a:r>
            <a:r>
              <a:rPr lang="da-DK" dirty="0" err="1"/>
              <a:t>Quanta</a:t>
            </a:r>
            <a:r>
              <a:rPr lang="da-DK" dirty="0"/>
              <a:t> Losses due to ventilation air </a:t>
            </a:r>
            <a:r>
              <a:rPr lang="da-DK" dirty="0" err="1"/>
              <a:t>changes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fraction</a:t>
            </a:r>
            <a:r>
              <a:rPr lang="da-DK" dirty="0"/>
              <a:t> of the total ventilation air is </a:t>
            </a:r>
            <a:r>
              <a:rPr lang="da-DK" dirty="0" err="1"/>
              <a:t>fresh</a:t>
            </a:r>
            <a:r>
              <a:rPr lang="da-DK" dirty="0"/>
              <a:t> air, and</a:t>
            </a:r>
          </a:p>
          <a:p>
            <a:r>
              <a:rPr lang="da-DK" dirty="0"/>
              <a:t>4.- </a:t>
            </a:r>
            <a:r>
              <a:rPr lang="da-DK" dirty="0" err="1"/>
              <a:t>Quanta</a:t>
            </a:r>
            <a:r>
              <a:rPr lang="da-DK" dirty="0"/>
              <a:t> Losses due to ventilation filters,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barriers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Finally</a:t>
            </a:r>
            <a:r>
              <a:rPr lang="da-DK" dirty="0"/>
              <a:t>, the model reepresents a </a:t>
            </a:r>
            <a:r>
              <a:rPr lang="da-DK" dirty="0" err="1"/>
              <a:t>causal</a:t>
            </a:r>
            <a:r>
              <a:rPr lang="da-DK" dirty="0"/>
              <a:t>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</a:t>
            </a:r>
            <a:r>
              <a:rPr lang="da-DK" dirty="0" err="1"/>
              <a:t>infection</a:t>
            </a:r>
            <a:r>
              <a:rPr lang="da-DK" dirty="0"/>
              <a:t> rate and ventilation </a:t>
            </a:r>
            <a:r>
              <a:rPr lang="da-DK" dirty="0" err="1"/>
              <a:t>characteristics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778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As an initial </a:t>
            </a:r>
            <a:r>
              <a:rPr lang="da-DK" dirty="0" err="1"/>
              <a:t>application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model for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examples</a:t>
            </a:r>
            <a:r>
              <a:rPr lang="da-DK" dirty="0"/>
              <a:t> </a:t>
            </a:r>
            <a:r>
              <a:rPr lang="da-DK" dirty="0" err="1"/>
              <a:t>provided</a:t>
            </a:r>
            <a:r>
              <a:rPr lang="da-DK" dirty="0"/>
              <a:t> in </a:t>
            </a:r>
            <a:r>
              <a:rPr lang="da-DK" dirty="0" err="1"/>
              <a:t>literature</a:t>
            </a:r>
            <a:r>
              <a:rPr lang="da-DK" dirty="0"/>
              <a:t>.</a:t>
            </a:r>
          </a:p>
          <a:p>
            <a:r>
              <a:rPr lang="da-DK" dirty="0"/>
              <a:t>Here </a:t>
            </a:r>
            <a:r>
              <a:rPr lang="da-DK" dirty="0" err="1"/>
              <a:t>we</a:t>
            </a:r>
            <a:r>
              <a:rPr lang="da-DK" dirty="0"/>
              <a:t> show the case of a 25 m2 </a:t>
            </a:r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1 </a:t>
            </a:r>
            <a:r>
              <a:rPr lang="da-DK" dirty="0" err="1"/>
              <a:t>infected</a:t>
            </a:r>
            <a:r>
              <a:rPr lang="da-DK" dirty="0"/>
              <a:t> person is present for 1 </a:t>
            </a:r>
            <a:r>
              <a:rPr lang="da-DK" dirty="0" err="1"/>
              <a:t>hour</a:t>
            </a:r>
            <a:r>
              <a:rPr lang="da-DK" dirty="0"/>
              <a:t> and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15 </a:t>
            </a:r>
            <a:r>
              <a:rPr lang="da-DK" dirty="0" err="1"/>
              <a:t>susceptibles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in the </a:t>
            </a:r>
            <a:r>
              <a:rPr lang="da-DK" dirty="0" err="1"/>
              <a:t>premises</a:t>
            </a:r>
            <a:r>
              <a:rPr lang="da-DK" dirty="0"/>
              <a:t>, and do not </a:t>
            </a:r>
            <a:r>
              <a:rPr lang="da-DK" dirty="0" err="1"/>
              <a:t>leave</a:t>
            </a:r>
            <a:r>
              <a:rPr lang="da-DK" dirty="0"/>
              <a:t> the </a:t>
            </a:r>
            <a:r>
              <a:rPr lang="da-DK" dirty="0" err="1"/>
              <a:t>premises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With an air </a:t>
            </a:r>
            <a:r>
              <a:rPr lang="da-DK" dirty="0" err="1"/>
              <a:t>exchange</a:t>
            </a:r>
            <a:r>
              <a:rPr lang="da-DK" dirty="0"/>
              <a:t> of 0.2 (low) and </a:t>
            </a:r>
            <a:r>
              <a:rPr lang="da-DK" dirty="0" err="1"/>
              <a:t>without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masks,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concentration</a:t>
            </a:r>
            <a:r>
              <a:rPr lang="da-DK" dirty="0"/>
              <a:t> </a:t>
            </a:r>
            <a:r>
              <a:rPr lang="da-DK" dirty="0" err="1"/>
              <a:t>reaches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of 0.06 </a:t>
            </a:r>
            <a:r>
              <a:rPr lang="da-DK" dirty="0" err="1"/>
              <a:t>quanta</a:t>
            </a:r>
            <a:r>
              <a:rPr lang="da-DK" dirty="0"/>
              <a:t> per </a:t>
            </a:r>
            <a:r>
              <a:rPr lang="da-DK" dirty="0" err="1"/>
              <a:t>cubic</a:t>
            </a:r>
            <a:r>
              <a:rPr lang="da-DK" dirty="0"/>
              <a:t> meters and </a:t>
            </a:r>
            <a:r>
              <a:rPr lang="da-DK" dirty="0" err="1"/>
              <a:t>close</a:t>
            </a:r>
            <a:r>
              <a:rPr lang="da-DK" dirty="0"/>
              <a:t> to 8% of the </a:t>
            </a:r>
            <a:r>
              <a:rPr lang="da-DK" dirty="0" err="1"/>
              <a:t>people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numbers</a:t>
            </a:r>
            <a:r>
              <a:rPr lang="da-DK" dirty="0"/>
              <a:t> </a:t>
            </a:r>
            <a:r>
              <a:rPr lang="da-DK" dirty="0" err="1"/>
              <a:t>woill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 the </a:t>
            </a:r>
            <a:r>
              <a:rPr lang="da-DK" dirty="0" err="1"/>
              <a:t>susceptibles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in the </a:t>
            </a:r>
            <a:r>
              <a:rPr lang="da-DK" dirty="0" err="1"/>
              <a:t>pharamcy</a:t>
            </a:r>
            <a:r>
              <a:rPr lang="da-DK" dirty="0"/>
              <a:t> for a </a:t>
            </a:r>
            <a:r>
              <a:rPr lang="da-DK" dirty="0" err="1"/>
              <a:t>limited</a:t>
            </a:r>
            <a:r>
              <a:rPr lang="da-DK" dirty="0"/>
              <a:t> time or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wear</a:t>
            </a:r>
            <a:r>
              <a:rPr lang="da-DK" dirty="0"/>
              <a:t> masks, for </a:t>
            </a:r>
            <a:r>
              <a:rPr lang="da-DK" dirty="0" err="1"/>
              <a:t>example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64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for </a:t>
            </a:r>
            <a:r>
              <a:rPr lang="da-DK" dirty="0" err="1"/>
              <a:t>your</a:t>
            </a:r>
            <a:r>
              <a:rPr lang="da-DK" dirty="0"/>
              <a:t> time and please </a:t>
            </a:r>
            <a:r>
              <a:rPr lang="da-DK" dirty="0" err="1"/>
              <a:t>contact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questions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99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9FA-1311-4E54-B9D8-947361140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F7E90-7BA7-4F29-AE72-01D678CE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CBD6-AD18-42A3-A05F-D1B0119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611B-3181-495F-A46E-43EED02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371B-03E3-4BEE-BF76-8B17C1D4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96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9D35-81F2-48E3-A382-4A2B742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882F-E9E2-47C0-9C50-EE93E90F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E77B-A0DD-4531-89DD-117BB53F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37D-5246-4153-9A29-BBD2640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8272D-A928-4C67-A582-1F0A5F8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63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6119B-BFF3-48AE-B705-D28C93175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0E7DA-1C9F-4C83-90B1-408A3A782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CB1D-B9EC-4522-969A-68629E59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6B33-D3C1-4333-98D2-8A762E5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9309-1A92-4083-92C7-3F771B2E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0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88-C3AF-4B75-AAFD-E24D437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DA8B-2788-4B06-9839-31DCA124F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24B0-2AAC-44DD-8989-1D3490A1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2909-F79D-48A2-80B3-676DCE80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55A7-3AF2-492F-B5D8-C8C1C291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1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9F08-18DB-492D-8D0B-5C4DB4C3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A984-A857-4EC5-B3DC-5245586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23F85-2E73-492E-B67D-1FEA242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EF84-2294-4225-99CA-CB535898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F65D-FC82-49FE-949D-433A6957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37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2EF-3E35-484B-9042-B47953F8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1F7A-5FEF-4159-9550-123A8CC5F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228C-A99D-4B78-8080-0ECD13C8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9090-0B99-4964-B050-96586B33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B8A1-CB74-4361-AD7D-03F86703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52E9-E52B-4356-92C1-E171BB9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30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8A2A-970A-4D33-B3AD-82110324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F973-1888-4ED0-AAA6-4733D1D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E3E53-B48E-4FDE-AF59-C6415682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E2D24-76E7-472B-A692-813AE2577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6845C-B92C-44FB-B4C4-9AFE1D989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810D4-325F-493E-AA38-4F316F47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87AAC-24E1-4CC9-B1D5-F08FDE0C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1DCCA-FBB2-4024-A35A-5F9EC4C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84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5B1-9805-42EF-8AF2-AA08B71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B7144-B1D6-4795-8BE4-CFCC0E38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311A2-7B10-4AD9-975E-F8842588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C6145-1C94-47A0-B91D-02C9A3F3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2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01374-B2F8-49D3-9D13-79088446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4FFF3-88A3-4A3D-9B8A-0322EB94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70D6-0DAB-4615-9DA9-ACF4AA17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77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9850-DE67-40BE-AED9-0A98A3D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F07C-E079-4DD6-8D21-AD4E639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87F3-1C7C-4254-8146-0019EB6C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11D4C-FC41-4950-BE28-97C3FB18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5750-0242-499F-8693-48338657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4D50D-929C-4089-B1E1-5C48EF0C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38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5DF9-BBBF-457D-94FB-F7D9667E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F43AB-EABE-41A4-8D3E-C52EBB512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E35DD-D1AB-4C2D-970B-33524A78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D8AB-1C15-49F1-80AC-351DCE73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30-06-2021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2B74-D33E-4069-BD3C-01A07223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D4701-61A7-42F1-AD92-D38B2BF5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03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4255F-F2AF-4728-9E68-006687C8C510}"/>
              </a:ext>
            </a:extLst>
          </p:cNvPr>
          <p:cNvSpPr/>
          <p:nvPr userDrawn="1"/>
        </p:nvSpPr>
        <p:spPr>
          <a:xfrm>
            <a:off x="5784980" y="0"/>
            <a:ext cx="6407020" cy="767358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9CD3F-CF5E-482C-894F-D871285434AF}"/>
              </a:ext>
            </a:extLst>
          </p:cNvPr>
          <p:cNvSpPr/>
          <p:nvPr userDrawn="1"/>
        </p:nvSpPr>
        <p:spPr>
          <a:xfrm>
            <a:off x="11590638" y="0"/>
            <a:ext cx="601362" cy="6858000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65685-59AF-423A-A229-1AC1E55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4366-2E87-4029-9EEE-7155630A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F6D0-4CC4-4AC4-BC59-9DF5D6CEE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82611" y="6356350"/>
            <a:ext cx="1427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dirty="0"/>
              <a:t>26-07-2021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AC8F-1758-481A-A08F-08BD051B3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4734" y="6356350"/>
            <a:ext cx="4021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A system dynamics analysis about the relationship between ventilation and the spread of COVID-19 in indoor spaces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310D7-DA84-4150-92B1-8523496CB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2438" y="6356350"/>
            <a:ext cx="60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01E5B-8B6F-4E57-AD6A-420272B52B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3265" y="6163374"/>
            <a:ext cx="839778" cy="5878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263F2C-32FC-46C9-8770-86FAF27E7138}"/>
              </a:ext>
            </a:extLst>
          </p:cNvPr>
          <p:cNvSpPr/>
          <p:nvPr userDrawn="1"/>
        </p:nvSpPr>
        <p:spPr>
          <a:xfrm>
            <a:off x="5998029" y="60514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 International System Dynamics Conference</a:t>
            </a:r>
          </a:p>
          <a:p>
            <a:r>
              <a:rPr lang="en-US" dirty="0">
                <a:solidFill>
                  <a:schemeClr val="bg1"/>
                </a:solidFill>
              </a:rPr>
              <a:t>July 25-30, 2021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026" name="Picture 2" descr="Hospitaler">
            <a:extLst>
              <a:ext uri="{FF2B5EF4-FFF2-40B4-BE49-F238E27FC236}">
                <a16:creationId xmlns:a16="http://schemas.microsoft.com/office/drawing/2014/main" id="{DDCBFA82-3C1C-480A-853C-67E1919780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5722" b="-13457"/>
          <a:stretch/>
        </p:blipFill>
        <p:spPr bwMode="auto">
          <a:xfrm>
            <a:off x="1208088" y="6173880"/>
            <a:ext cx="1864567" cy="5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7B2BF-2368-4241-87CC-8E8657A4BD2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072655" y="6105064"/>
            <a:ext cx="1864567" cy="6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5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michel.soerup@regionh.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niel.alberto.sepulveda.estay@regionh.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EE8-7A7E-4182-8EC6-6EFE33279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778" y="1627951"/>
            <a:ext cx="8364145" cy="2387600"/>
          </a:xfrm>
        </p:spPr>
        <p:txBody>
          <a:bodyPr>
            <a:noAutofit/>
          </a:bodyPr>
          <a:lstStyle/>
          <a:p>
            <a:r>
              <a:rPr lang="en-US" sz="4800" dirty="0"/>
              <a:t>A system dynamics analysis about the relationship between ventilation and the spread of COVID-19 in indoor spaces</a:t>
            </a:r>
            <a:endParaRPr lang="da-D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909F9-A065-44BC-96EB-5DBABD0D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50" y="4203960"/>
            <a:ext cx="9144000" cy="457201"/>
          </a:xfrm>
        </p:spPr>
        <p:txBody>
          <a:bodyPr/>
          <a:lstStyle/>
          <a:p>
            <a:r>
              <a:rPr lang="da-DK" dirty="0"/>
              <a:t>Work in </a:t>
            </a:r>
            <a:r>
              <a:rPr lang="da-DK" dirty="0" err="1"/>
              <a:t>progress</a:t>
            </a:r>
            <a:endParaRPr lang="da-D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40AE05D-2F06-4BF8-8CCC-A4242D844B5B}"/>
              </a:ext>
            </a:extLst>
          </p:cNvPr>
          <p:cNvSpPr txBox="1">
            <a:spLocks/>
          </p:cNvSpPr>
          <p:nvPr/>
        </p:nvSpPr>
        <p:spPr>
          <a:xfrm>
            <a:off x="1785257" y="4937760"/>
            <a:ext cx="9144000" cy="155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dirty="0"/>
              <a:t>Daniel A. Sepulveda-Estay,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dirty="0"/>
              <a:t>Christian M. Sørup,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sz="1700" dirty="0"/>
              <a:t>Copenhagen University Hospital, Denmark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6CDC-1F65-4481-9670-9E9A3BA1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5822" cy="129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2B01-58AD-40E7-BB17-AC52FB10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" y="1325270"/>
            <a:ext cx="2415822" cy="1258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9ED7B-E8C4-4300-91C8-34742AC0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" y="2630066"/>
            <a:ext cx="2423995" cy="1454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19FB3-EAED-4B48-94CA-65D9BBF1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" y="4130857"/>
            <a:ext cx="2423995" cy="13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4385-C787-4A9B-9317-9A89967AF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96" r="42182" b="14860"/>
          <a:stretch/>
        </p:blipFill>
        <p:spPr>
          <a:xfrm>
            <a:off x="8154784" y="891721"/>
            <a:ext cx="3199015" cy="2310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17973-2774-4697-8539-71F4F978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25"/>
            <a:ext cx="10515600" cy="479551"/>
          </a:xfrm>
        </p:spPr>
        <p:txBody>
          <a:bodyPr>
            <a:normAutofit fontScale="90000"/>
          </a:bodyPr>
          <a:lstStyle/>
          <a:p>
            <a:r>
              <a:rPr lang="da-DK" dirty="0"/>
              <a:t>Project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00CD-6CE8-4928-A863-C3E62A19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29"/>
            <a:ext cx="7881851" cy="525364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</a:t>
            </a:r>
          </a:p>
          <a:p>
            <a:r>
              <a:rPr lang="da-DK" dirty="0" err="1"/>
              <a:t>Transmissibility</a:t>
            </a:r>
            <a:r>
              <a:rPr lang="da-DK" dirty="0"/>
              <a:t> is </a:t>
            </a:r>
            <a:r>
              <a:rPr lang="da-DK" dirty="0" err="1"/>
              <a:t>also</a:t>
            </a:r>
            <a:r>
              <a:rPr lang="da-DK" dirty="0"/>
              <a:t> dependent on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concentration</a:t>
            </a:r>
            <a:r>
              <a:rPr lang="da-DK" dirty="0"/>
              <a:t> in air</a:t>
            </a:r>
          </a:p>
          <a:p>
            <a:r>
              <a:rPr lang="da-DK" dirty="0"/>
              <a:t>Principal policy </a:t>
            </a:r>
            <a:r>
              <a:rPr lang="da-DK" dirty="0" err="1"/>
              <a:t>focus</a:t>
            </a:r>
            <a:r>
              <a:rPr lang="da-DK" dirty="0"/>
              <a:t> so far on:</a:t>
            </a:r>
          </a:p>
          <a:p>
            <a:pPr lvl="1"/>
            <a:r>
              <a:rPr lang="da-DK" dirty="0"/>
              <a:t>Distance guidelines (</a:t>
            </a:r>
            <a:r>
              <a:rPr lang="da-DK" dirty="0" err="1"/>
              <a:t>density</a:t>
            </a:r>
            <a:r>
              <a:rPr lang="da-DK" dirty="0"/>
              <a:t>, </a:t>
            </a:r>
            <a:r>
              <a:rPr lang="da-DK" dirty="0" err="1"/>
              <a:t>absolute</a:t>
            </a:r>
            <a:r>
              <a:rPr lang="da-DK" dirty="0"/>
              <a:t> distance)</a:t>
            </a:r>
          </a:p>
          <a:p>
            <a:pPr lvl="1"/>
            <a:r>
              <a:rPr lang="da-DK" dirty="0"/>
              <a:t>Personal air filters (masks)</a:t>
            </a:r>
          </a:p>
          <a:p>
            <a:pPr lvl="1"/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Ventilation</a:t>
            </a:r>
            <a:r>
              <a:rPr lang="da-DK" dirty="0"/>
              <a:t> has an </a:t>
            </a:r>
            <a:r>
              <a:rPr lang="da-DK" dirty="0" err="1"/>
              <a:t>effect</a:t>
            </a:r>
            <a:r>
              <a:rPr lang="da-DK" dirty="0"/>
              <a:t> on air viral </a:t>
            </a:r>
            <a:r>
              <a:rPr lang="da-DK" dirty="0" err="1"/>
              <a:t>concentration</a:t>
            </a:r>
            <a:endParaRPr lang="da-DK" dirty="0"/>
          </a:p>
          <a:p>
            <a:r>
              <a:rPr lang="da-DK" dirty="0" err="1"/>
              <a:t>Opportunity</a:t>
            </a:r>
            <a:r>
              <a:rPr lang="da-DK" dirty="0"/>
              <a:t> for: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Activity-dependent ventilation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Restaurants, </a:t>
            </a:r>
            <a:r>
              <a:rPr lang="da-DK" dirty="0" err="1"/>
              <a:t>Classrooms</a:t>
            </a:r>
            <a:r>
              <a:rPr lang="da-DK" dirty="0"/>
              <a:t>)</a:t>
            </a:r>
          </a:p>
          <a:p>
            <a:pPr lvl="1"/>
            <a:r>
              <a:rPr lang="da-DK" dirty="0" err="1"/>
              <a:t>Identification</a:t>
            </a:r>
            <a:r>
              <a:rPr lang="da-DK" dirty="0"/>
              <a:t> of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da-D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da-DK" dirty="0"/>
              <a:t>Ventilation System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r>
              <a:rPr lang="da-DK" dirty="0"/>
              <a:t> (Q, pf, RH)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type and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duration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</a:t>
            </a:r>
            <a:r>
              <a:rPr lang="da-DK" dirty="0" err="1"/>
              <a:t>number</a:t>
            </a:r>
            <a:r>
              <a:rPr lang="da-DK" dirty="0"/>
              <a:t> and </a:t>
            </a:r>
            <a:r>
              <a:rPr lang="da-DK" dirty="0" err="1"/>
              <a:t>length</a:t>
            </a:r>
            <a:r>
              <a:rPr lang="da-DK" dirty="0"/>
              <a:t> of school breaks)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6ACD-558D-4C82-8839-19B7B41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8" y="3801618"/>
            <a:ext cx="2247121" cy="1262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123FF-C1C6-4EE4-A620-A308ACFE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77" y="5127104"/>
            <a:ext cx="2247121" cy="1401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4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95F923-FF70-4763-B85C-92BB5583CAC9}"/>
              </a:ext>
            </a:extLst>
          </p:cNvPr>
          <p:cNvSpPr/>
          <p:nvPr/>
        </p:nvSpPr>
        <p:spPr>
          <a:xfrm>
            <a:off x="90870" y="138940"/>
            <a:ext cx="5817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/>
              <a:t>What</a:t>
            </a:r>
            <a:r>
              <a:rPr lang="da-DK" sz="2400" dirty="0"/>
              <a:t> is the </a:t>
            </a:r>
            <a:r>
              <a:rPr lang="da-DK" sz="2400" dirty="0" err="1"/>
              <a:t>relationship</a:t>
            </a:r>
            <a:r>
              <a:rPr lang="da-DK" sz="2400" dirty="0"/>
              <a:t> </a:t>
            </a:r>
            <a:r>
              <a:rPr lang="da-DK" sz="2400" dirty="0" err="1"/>
              <a:t>between</a:t>
            </a:r>
            <a:r>
              <a:rPr lang="da-DK" sz="2400" dirty="0"/>
              <a:t> transmission and ventilation?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DE87D-866C-4199-B6BA-85F3AFB7C7E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12706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23DF2-5E7E-4A37-9183-A5AB4F70B9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44025" y="11219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FB22-610F-4A5E-8984-4DBA939B6F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16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0FB6-2BD9-435D-B992-84F890B8862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71265" y="18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CB7B-B023-46F2-BD6F-423BC02E82D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11265" y="131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6C221-F51E-4190-B84F-4B003FCC96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51265" y="1481957"/>
            <a:ext cx="721080" cy="10908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35676-C001-4D96-B250-2590AC3C7B2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65" y="1663257"/>
            <a:ext cx="973440" cy="977040"/>
          </a:xfrm>
          <a:prstGeom prst="rect">
            <a:avLst/>
          </a:prstGeom>
          <a:ln w="0">
            <a:noFill/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223010-9D5B-4812-A859-9BC20142F1EA}"/>
              </a:ext>
            </a:extLst>
          </p:cNvPr>
          <p:cNvSpPr/>
          <p:nvPr/>
        </p:nvSpPr>
        <p:spPr>
          <a:xfrm rot="7889400">
            <a:off x="8080985" y="3856157"/>
            <a:ext cx="1829160" cy="720000"/>
          </a:xfrm>
          <a:custGeom>
            <a:avLst/>
            <a:gdLst/>
            <a:ahLst/>
            <a:cxnLst/>
            <a:rect l="0" t="0" r="r" b="b"/>
            <a:pathLst>
              <a:path w="5083" h="2002">
                <a:moveTo>
                  <a:pt x="0" y="500"/>
                </a:moveTo>
                <a:lnTo>
                  <a:pt x="3811" y="500"/>
                </a:lnTo>
                <a:lnTo>
                  <a:pt x="3811" y="0"/>
                </a:lnTo>
                <a:lnTo>
                  <a:pt x="5082" y="1000"/>
                </a:lnTo>
                <a:lnTo>
                  <a:pt x="3811" y="2001"/>
                </a:lnTo>
                <a:lnTo>
                  <a:pt x="3811" y="1500"/>
                </a:lnTo>
                <a:lnTo>
                  <a:pt x="0" y="1501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F2300D-058A-4B11-95E1-3E3E97E47F43}"/>
              </a:ext>
            </a:extLst>
          </p:cNvPr>
          <p:cNvSpPr/>
          <p:nvPr/>
        </p:nvSpPr>
        <p:spPr>
          <a:xfrm>
            <a:off x="3931265" y="16727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5F94-324F-4A22-915E-146DA7D5760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11265" y="1641437"/>
            <a:ext cx="721080" cy="1090800"/>
          </a:xfrm>
          <a:prstGeom prst="rect">
            <a:avLst/>
          </a:prstGeom>
          <a:ln w="0"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8C9B42-DBD3-4CF5-8B51-161A17CD8EE0}"/>
              </a:ext>
            </a:extLst>
          </p:cNvPr>
          <p:cNvSpPr/>
          <p:nvPr/>
        </p:nvSpPr>
        <p:spPr>
          <a:xfrm>
            <a:off x="7711265" y="16619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79B6E-6299-4719-A016-A9F101C5DB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509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CF6FDF-A760-4F3F-AB82-C9D03F6208E6}"/>
              </a:ext>
            </a:extLst>
          </p:cNvPr>
          <p:cNvSpPr/>
          <p:nvPr/>
        </p:nvSpPr>
        <p:spPr>
          <a:xfrm>
            <a:off x="5191265" y="419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AF5DA28-3298-43BB-810D-4DD92DD0CF30}"/>
              </a:ext>
            </a:extLst>
          </p:cNvPr>
          <p:cNvSpPr/>
          <p:nvPr/>
        </p:nvSpPr>
        <p:spPr>
          <a:xfrm flipV="1">
            <a:off x="9617465" y="1200297"/>
            <a:ext cx="1260000" cy="72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34258E0-534F-47E3-8C79-DC040023C134}"/>
              </a:ext>
            </a:extLst>
          </p:cNvPr>
          <p:cNvSpPr/>
          <p:nvPr/>
        </p:nvSpPr>
        <p:spPr>
          <a:xfrm>
            <a:off x="9617465" y="2100297"/>
            <a:ext cx="1260000" cy="36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62222C-0A8B-4907-9CEA-B47CDB43950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977465" y="174029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4A6F5-B505-460D-96DF-624EB1DD7F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12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64323E-D5A0-4CE6-9073-BC79CE17EA4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21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6F34B6-19CE-4F4A-B26C-86AA4EAA63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697465" y="159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5D0064-79F5-41C5-9B85-97A3BA73BF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45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F4AE4B-0E1D-40CD-A339-016ABC23B54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76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9BB31C-B444-4E58-84B3-882BA52A067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52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B956F-D8F2-4CF5-9797-784EAE492FF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422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D5DA21-9A7D-4D16-B8E5-3131B18397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3414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11F473-3B45-4D66-ADDC-8FBDC3E6E1D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203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8CCE50B-E929-45A0-8B93-F1A8084A24C3}"/>
              </a:ext>
            </a:extLst>
          </p:cNvPr>
          <p:cNvSpPr/>
          <p:nvPr/>
        </p:nvSpPr>
        <p:spPr>
          <a:xfrm>
            <a:off x="5191265" y="113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CC36F-ECB0-4991-8347-AC6E72646798}"/>
              </a:ext>
            </a:extLst>
          </p:cNvPr>
          <p:cNvSpPr/>
          <p:nvPr/>
        </p:nvSpPr>
        <p:spPr>
          <a:xfrm rot="16241400">
            <a:off x="5826305" y="3024917"/>
            <a:ext cx="895680" cy="720000"/>
          </a:xfrm>
          <a:custGeom>
            <a:avLst/>
            <a:gdLst/>
            <a:ahLst/>
            <a:cxnLst/>
            <a:rect l="0" t="0" r="r" b="b"/>
            <a:pathLst>
              <a:path w="2491" h="2001">
                <a:moveTo>
                  <a:pt x="0" y="500"/>
                </a:moveTo>
                <a:lnTo>
                  <a:pt x="1867" y="500"/>
                </a:lnTo>
                <a:lnTo>
                  <a:pt x="1867" y="0"/>
                </a:lnTo>
                <a:lnTo>
                  <a:pt x="2490" y="1000"/>
                </a:lnTo>
                <a:lnTo>
                  <a:pt x="1867" y="2000"/>
                </a:lnTo>
                <a:lnTo>
                  <a:pt x="1867" y="1499"/>
                </a:lnTo>
                <a:lnTo>
                  <a:pt x="1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80C502-A73E-47B3-89EA-2278C2DED5B4}"/>
              </a:ext>
            </a:extLst>
          </p:cNvPr>
          <p:cNvSpPr/>
          <p:nvPr/>
        </p:nvSpPr>
        <p:spPr>
          <a:xfrm rot="13080600">
            <a:off x="7511504" y="3330068"/>
            <a:ext cx="1063440" cy="576736"/>
          </a:xfrm>
          <a:custGeom>
            <a:avLst/>
            <a:gdLst/>
            <a:ahLst/>
            <a:cxnLst/>
            <a:rect l="0" t="0" r="r" b="b"/>
            <a:pathLst>
              <a:path w="3318" h="1808">
                <a:moveTo>
                  <a:pt x="2579" y="1301"/>
                </a:moveTo>
                <a:lnTo>
                  <a:pt x="2573" y="1248"/>
                </a:lnTo>
                <a:lnTo>
                  <a:pt x="2564" y="1197"/>
                </a:lnTo>
                <a:lnTo>
                  <a:pt x="2552" y="1145"/>
                </a:lnTo>
                <a:lnTo>
                  <a:pt x="2538" y="1095"/>
                </a:lnTo>
                <a:lnTo>
                  <a:pt x="2519" y="1046"/>
                </a:lnTo>
                <a:lnTo>
                  <a:pt x="2501" y="997"/>
                </a:lnTo>
                <a:lnTo>
                  <a:pt x="2479" y="949"/>
                </a:lnTo>
                <a:lnTo>
                  <a:pt x="2454" y="902"/>
                </a:lnTo>
                <a:lnTo>
                  <a:pt x="2427" y="857"/>
                </a:lnTo>
                <a:lnTo>
                  <a:pt x="2397" y="813"/>
                </a:lnTo>
                <a:lnTo>
                  <a:pt x="2364" y="770"/>
                </a:lnTo>
                <a:lnTo>
                  <a:pt x="2331" y="729"/>
                </a:lnTo>
                <a:lnTo>
                  <a:pt x="2294" y="689"/>
                </a:lnTo>
                <a:lnTo>
                  <a:pt x="2256" y="652"/>
                </a:lnTo>
                <a:lnTo>
                  <a:pt x="2215" y="616"/>
                </a:lnTo>
                <a:lnTo>
                  <a:pt x="2173" y="582"/>
                </a:lnTo>
                <a:lnTo>
                  <a:pt x="2129" y="550"/>
                </a:lnTo>
                <a:lnTo>
                  <a:pt x="2084" y="521"/>
                </a:lnTo>
                <a:lnTo>
                  <a:pt x="2037" y="493"/>
                </a:lnTo>
                <a:lnTo>
                  <a:pt x="1988" y="468"/>
                </a:lnTo>
                <a:lnTo>
                  <a:pt x="1938" y="444"/>
                </a:lnTo>
                <a:lnTo>
                  <a:pt x="1888" y="423"/>
                </a:lnTo>
                <a:lnTo>
                  <a:pt x="1836" y="406"/>
                </a:lnTo>
                <a:lnTo>
                  <a:pt x="1783" y="390"/>
                </a:lnTo>
                <a:lnTo>
                  <a:pt x="1729" y="377"/>
                </a:lnTo>
                <a:lnTo>
                  <a:pt x="1676" y="366"/>
                </a:lnTo>
                <a:lnTo>
                  <a:pt x="1620" y="358"/>
                </a:lnTo>
                <a:lnTo>
                  <a:pt x="1566" y="352"/>
                </a:lnTo>
                <a:lnTo>
                  <a:pt x="1510" y="350"/>
                </a:lnTo>
                <a:lnTo>
                  <a:pt x="1455" y="350"/>
                </a:lnTo>
                <a:lnTo>
                  <a:pt x="1399" y="351"/>
                </a:lnTo>
                <a:lnTo>
                  <a:pt x="1344" y="356"/>
                </a:lnTo>
                <a:lnTo>
                  <a:pt x="1290" y="365"/>
                </a:lnTo>
                <a:lnTo>
                  <a:pt x="1236" y="375"/>
                </a:lnTo>
                <a:lnTo>
                  <a:pt x="1182" y="389"/>
                </a:lnTo>
                <a:lnTo>
                  <a:pt x="1129" y="403"/>
                </a:lnTo>
                <a:lnTo>
                  <a:pt x="1077" y="420"/>
                </a:lnTo>
                <a:lnTo>
                  <a:pt x="1026" y="441"/>
                </a:lnTo>
                <a:lnTo>
                  <a:pt x="976" y="463"/>
                </a:lnTo>
                <a:lnTo>
                  <a:pt x="927" y="488"/>
                </a:lnTo>
                <a:lnTo>
                  <a:pt x="879" y="515"/>
                </a:lnTo>
                <a:lnTo>
                  <a:pt x="834" y="544"/>
                </a:lnTo>
                <a:lnTo>
                  <a:pt x="789" y="577"/>
                </a:lnTo>
                <a:lnTo>
                  <a:pt x="747" y="609"/>
                </a:lnTo>
                <a:lnTo>
                  <a:pt x="706" y="646"/>
                </a:lnTo>
                <a:lnTo>
                  <a:pt x="667" y="682"/>
                </a:lnTo>
                <a:lnTo>
                  <a:pt x="631" y="722"/>
                </a:lnTo>
                <a:lnTo>
                  <a:pt x="596" y="763"/>
                </a:lnTo>
                <a:lnTo>
                  <a:pt x="564" y="804"/>
                </a:lnTo>
                <a:lnTo>
                  <a:pt x="533" y="849"/>
                </a:lnTo>
                <a:lnTo>
                  <a:pt x="507" y="894"/>
                </a:lnTo>
                <a:lnTo>
                  <a:pt x="480" y="941"/>
                </a:lnTo>
                <a:lnTo>
                  <a:pt x="457" y="988"/>
                </a:lnTo>
                <a:lnTo>
                  <a:pt x="437" y="1037"/>
                </a:lnTo>
                <a:lnTo>
                  <a:pt x="420" y="1086"/>
                </a:lnTo>
                <a:lnTo>
                  <a:pt x="405" y="1137"/>
                </a:lnTo>
                <a:lnTo>
                  <a:pt x="393" y="1188"/>
                </a:lnTo>
                <a:lnTo>
                  <a:pt x="384" y="1239"/>
                </a:lnTo>
                <a:lnTo>
                  <a:pt x="376" y="1291"/>
                </a:lnTo>
                <a:lnTo>
                  <a:pt x="372" y="1343"/>
                </a:lnTo>
                <a:lnTo>
                  <a:pt x="371" y="1395"/>
                </a:lnTo>
                <a:lnTo>
                  <a:pt x="0" y="1397"/>
                </a:lnTo>
                <a:lnTo>
                  <a:pt x="3" y="1327"/>
                </a:lnTo>
                <a:lnTo>
                  <a:pt x="7" y="1258"/>
                </a:lnTo>
                <a:lnTo>
                  <a:pt x="17" y="1188"/>
                </a:lnTo>
                <a:lnTo>
                  <a:pt x="30" y="1119"/>
                </a:lnTo>
                <a:lnTo>
                  <a:pt x="46" y="1050"/>
                </a:lnTo>
                <a:lnTo>
                  <a:pt x="66" y="984"/>
                </a:lnTo>
                <a:lnTo>
                  <a:pt x="89" y="917"/>
                </a:lnTo>
                <a:lnTo>
                  <a:pt x="116" y="853"/>
                </a:lnTo>
                <a:lnTo>
                  <a:pt x="146" y="789"/>
                </a:lnTo>
                <a:lnTo>
                  <a:pt x="180" y="727"/>
                </a:lnTo>
                <a:lnTo>
                  <a:pt x="218" y="666"/>
                </a:lnTo>
                <a:lnTo>
                  <a:pt x="258" y="607"/>
                </a:lnTo>
                <a:lnTo>
                  <a:pt x="302" y="551"/>
                </a:lnTo>
                <a:lnTo>
                  <a:pt x="347" y="496"/>
                </a:lnTo>
                <a:lnTo>
                  <a:pt x="396" y="444"/>
                </a:lnTo>
                <a:lnTo>
                  <a:pt x="447" y="394"/>
                </a:lnTo>
                <a:lnTo>
                  <a:pt x="502" y="347"/>
                </a:lnTo>
                <a:lnTo>
                  <a:pt x="558" y="302"/>
                </a:lnTo>
                <a:lnTo>
                  <a:pt x="618" y="260"/>
                </a:lnTo>
                <a:lnTo>
                  <a:pt x="679" y="221"/>
                </a:lnTo>
                <a:lnTo>
                  <a:pt x="742" y="184"/>
                </a:lnTo>
                <a:lnTo>
                  <a:pt x="807" y="151"/>
                </a:lnTo>
                <a:lnTo>
                  <a:pt x="874" y="121"/>
                </a:lnTo>
                <a:lnTo>
                  <a:pt x="942" y="95"/>
                </a:lnTo>
                <a:lnTo>
                  <a:pt x="1012" y="70"/>
                </a:lnTo>
                <a:lnTo>
                  <a:pt x="1082" y="50"/>
                </a:lnTo>
                <a:lnTo>
                  <a:pt x="1154" y="33"/>
                </a:lnTo>
                <a:lnTo>
                  <a:pt x="1227" y="20"/>
                </a:lnTo>
                <a:lnTo>
                  <a:pt x="1300" y="10"/>
                </a:lnTo>
                <a:lnTo>
                  <a:pt x="1373" y="2"/>
                </a:lnTo>
                <a:lnTo>
                  <a:pt x="1447" y="0"/>
                </a:lnTo>
                <a:lnTo>
                  <a:pt x="1521" y="0"/>
                </a:lnTo>
                <a:lnTo>
                  <a:pt x="1596" y="4"/>
                </a:lnTo>
                <a:lnTo>
                  <a:pt x="1670" y="11"/>
                </a:lnTo>
                <a:lnTo>
                  <a:pt x="1742" y="22"/>
                </a:lnTo>
                <a:lnTo>
                  <a:pt x="1814" y="36"/>
                </a:lnTo>
                <a:lnTo>
                  <a:pt x="1886" y="54"/>
                </a:lnTo>
                <a:lnTo>
                  <a:pt x="1956" y="75"/>
                </a:lnTo>
                <a:lnTo>
                  <a:pt x="2025" y="98"/>
                </a:lnTo>
                <a:lnTo>
                  <a:pt x="2093" y="126"/>
                </a:lnTo>
                <a:lnTo>
                  <a:pt x="2160" y="157"/>
                </a:lnTo>
                <a:lnTo>
                  <a:pt x="2224" y="191"/>
                </a:lnTo>
                <a:lnTo>
                  <a:pt x="2287" y="228"/>
                </a:lnTo>
                <a:lnTo>
                  <a:pt x="2349" y="268"/>
                </a:lnTo>
                <a:lnTo>
                  <a:pt x="2406" y="310"/>
                </a:lnTo>
                <a:lnTo>
                  <a:pt x="2463" y="356"/>
                </a:lnTo>
                <a:lnTo>
                  <a:pt x="2517" y="404"/>
                </a:lnTo>
                <a:lnTo>
                  <a:pt x="2568" y="454"/>
                </a:lnTo>
                <a:lnTo>
                  <a:pt x="2617" y="507"/>
                </a:lnTo>
                <a:lnTo>
                  <a:pt x="2662" y="562"/>
                </a:lnTo>
                <a:lnTo>
                  <a:pt x="2705" y="618"/>
                </a:lnTo>
                <a:lnTo>
                  <a:pt x="2744" y="677"/>
                </a:lnTo>
                <a:lnTo>
                  <a:pt x="2781" y="738"/>
                </a:lnTo>
                <a:lnTo>
                  <a:pt x="2815" y="801"/>
                </a:lnTo>
                <a:lnTo>
                  <a:pt x="2843" y="865"/>
                </a:lnTo>
                <a:lnTo>
                  <a:pt x="2870" y="930"/>
                </a:lnTo>
                <a:lnTo>
                  <a:pt x="2893" y="996"/>
                </a:lnTo>
                <a:lnTo>
                  <a:pt x="2911" y="1063"/>
                </a:lnTo>
                <a:lnTo>
                  <a:pt x="2928" y="1133"/>
                </a:lnTo>
                <a:lnTo>
                  <a:pt x="2939" y="1201"/>
                </a:lnTo>
                <a:lnTo>
                  <a:pt x="2948" y="1270"/>
                </a:lnTo>
                <a:lnTo>
                  <a:pt x="3317" y="1239"/>
                </a:lnTo>
                <a:lnTo>
                  <a:pt x="2813" y="1807"/>
                </a:lnTo>
                <a:lnTo>
                  <a:pt x="2211" y="1332"/>
                </a:lnTo>
                <a:lnTo>
                  <a:pt x="2579" y="1301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20D29D-7888-4541-B6F2-A58CD7F32096}"/>
              </a:ext>
            </a:extLst>
          </p:cNvPr>
          <p:cNvSpPr/>
          <p:nvPr/>
        </p:nvSpPr>
        <p:spPr>
          <a:xfrm rot="2322600">
            <a:off x="8105560" y="2730795"/>
            <a:ext cx="1158239" cy="621309"/>
          </a:xfrm>
          <a:custGeom>
            <a:avLst/>
            <a:gdLst/>
            <a:ahLst/>
            <a:cxnLst/>
            <a:rect l="0" t="0" r="r" b="b"/>
            <a:pathLst>
              <a:path w="3318" h="1903">
                <a:moveTo>
                  <a:pt x="2579" y="1369"/>
                </a:moveTo>
                <a:lnTo>
                  <a:pt x="2573" y="1314"/>
                </a:lnTo>
                <a:lnTo>
                  <a:pt x="2564" y="1261"/>
                </a:lnTo>
                <a:lnTo>
                  <a:pt x="2552" y="1206"/>
                </a:lnTo>
                <a:lnTo>
                  <a:pt x="2538" y="1153"/>
                </a:lnTo>
                <a:lnTo>
                  <a:pt x="2520" y="1102"/>
                </a:lnTo>
                <a:lnTo>
                  <a:pt x="2500" y="1050"/>
                </a:lnTo>
                <a:lnTo>
                  <a:pt x="2478" y="1000"/>
                </a:lnTo>
                <a:lnTo>
                  <a:pt x="2453" y="951"/>
                </a:lnTo>
                <a:lnTo>
                  <a:pt x="2426" y="903"/>
                </a:lnTo>
                <a:lnTo>
                  <a:pt x="2396" y="856"/>
                </a:lnTo>
                <a:lnTo>
                  <a:pt x="2364" y="810"/>
                </a:lnTo>
                <a:lnTo>
                  <a:pt x="2330" y="767"/>
                </a:lnTo>
                <a:lnTo>
                  <a:pt x="2294" y="726"/>
                </a:lnTo>
                <a:lnTo>
                  <a:pt x="2256" y="687"/>
                </a:lnTo>
                <a:lnTo>
                  <a:pt x="2215" y="649"/>
                </a:lnTo>
                <a:lnTo>
                  <a:pt x="2172" y="613"/>
                </a:lnTo>
                <a:lnTo>
                  <a:pt x="2130" y="579"/>
                </a:lnTo>
                <a:lnTo>
                  <a:pt x="2084" y="548"/>
                </a:lnTo>
                <a:lnTo>
                  <a:pt x="2037" y="519"/>
                </a:lnTo>
                <a:lnTo>
                  <a:pt x="1988" y="493"/>
                </a:lnTo>
                <a:lnTo>
                  <a:pt x="1938" y="469"/>
                </a:lnTo>
                <a:lnTo>
                  <a:pt x="1887" y="447"/>
                </a:lnTo>
                <a:lnTo>
                  <a:pt x="1835" y="427"/>
                </a:lnTo>
                <a:lnTo>
                  <a:pt x="1784" y="411"/>
                </a:lnTo>
                <a:lnTo>
                  <a:pt x="1729" y="397"/>
                </a:lnTo>
                <a:lnTo>
                  <a:pt x="1676" y="386"/>
                </a:lnTo>
                <a:lnTo>
                  <a:pt x="1620" y="377"/>
                </a:lnTo>
                <a:lnTo>
                  <a:pt x="1565" y="372"/>
                </a:lnTo>
                <a:lnTo>
                  <a:pt x="1510" y="369"/>
                </a:lnTo>
                <a:lnTo>
                  <a:pt x="1454" y="368"/>
                </a:lnTo>
                <a:lnTo>
                  <a:pt x="1399" y="371"/>
                </a:lnTo>
                <a:lnTo>
                  <a:pt x="1344" y="377"/>
                </a:lnTo>
                <a:lnTo>
                  <a:pt x="1290" y="385"/>
                </a:lnTo>
                <a:lnTo>
                  <a:pt x="1236" y="395"/>
                </a:lnTo>
                <a:lnTo>
                  <a:pt x="1182" y="409"/>
                </a:lnTo>
                <a:lnTo>
                  <a:pt x="1128" y="423"/>
                </a:lnTo>
                <a:lnTo>
                  <a:pt x="1077" y="443"/>
                </a:lnTo>
                <a:lnTo>
                  <a:pt x="1026" y="463"/>
                </a:lnTo>
                <a:lnTo>
                  <a:pt x="976" y="488"/>
                </a:lnTo>
                <a:lnTo>
                  <a:pt x="926" y="514"/>
                </a:lnTo>
                <a:lnTo>
                  <a:pt x="880" y="542"/>
                </a:lnTo>
                <a:lnTo>
                  <a:pt x="834" y="573"/>
                </a:lnTo>
                <a:lnTo>
                  <a:pt x="790" y="606"/>
                </a:lnTo>
                <a:lnTo>
                  <a:pt x="747" y="642"/>
                </a:lnTo>
                <a:lnTo>
                  <a:pt x="706" y="679"/>
                </a:lnTo>
                <a:lnTo>
                  <a:pt x="668" y="718"/>
                </a:lnTo>
                <a:lnTo>
                  <a:pt x="631" y="759"/>
                </a:lnTo>
                <a:lnTo>
                  <a:pt x="596" y="802"/>
                </a:lnTo>
                <a:lnTo>
                  <a:pt x="564" y="847"/>
                </a:lnTo>
                <a:lnTo>
                  <a:pt x="534" y="893"/>
                </a:lnTo>
                <a:lnTo>
                  <a:pt x="506" y="940"/>
                </a:lnTo>
                <a:lnTo>
                  <a:pt x="480" y="990"/>
                </a:lnTo>
                <a:lnTo>
                  <a:pt x="459" y="1040"/>
                </a:lnTo>
                <a:lnTo>
                  <a:pt x="437" y="1092"/>
                </a:lnTo>
                <a:lnTo>
                  <a:pt x="420" y="1144"/>
                </a:lnTo>
                <a:lnTo>
                  <a:pt x="405" y="1196"/>
                </a:lnTo>
                <a:lnTo>
                  <a:pt x="393" y="1250"/>
                </a:lnTo>
                <a:lnTo>
                  <a:pt x="383" y="1305"/>
                </a:lnTo>
                <a:lnTo>
                  <a:pt x="376" y="1359"/>
                </a:lnTo>
                <a:lnTo>
                  <a:pt x="372" y="1414"/>
                </a:lnTo>
                <a:lnTo>
                  <a:pt x="371" y="1469"/>
                </a:lnTo>
                <a:lnTo>
                  <a:pt x="0" y="1469"/>
                </a:lnTo>
                <a:lnTo>
                  <a:pt x="2" y="1396"/>
                </a:lnTo>
                <a:lnTo>
                  <a:pt x="7" y="1322"/>
                </a:lnTo>
                <a:lnTo>
                  <a:pt x="16" y="1249"/>
                </a:lnTo>
                <a:lnTo>
                  <a:pt x="29" y="1177"/>
                </a:lnTo>
                <a:lnTo>
                  <a:pt x="45" y="1107"/>
                </a:lnTo>
                <a:lnTo>
                  <a:pt x="65" y="1036"/>
                </a:lnTo>
                <a:lnTo>
                  <a:pt x="89" y="965"/>
                </a:lnTo>
                <a:lnTo>
                  <a:pt x="116" y="897"/>
                </a:lnTo>
                <a:lnTo>
                  <a:pt x="146" y="830"/>
                </a:lnTo>
                <a:lnTo>
                  <a:pt x="180" y="765"/>
                </a:lnTo>
                <a:lnTo>
                  <a:pt x="217" y="701"/>
                </a:lnTo>
                <a:lnTo>
                  <a:pt x="258" y="640"/>
                </a:lnTo>
                <a:lnTo>
                  <a:pt x="300" y="580"/>
                </a:lnTo>
                <a:lnTo>
                  <a:pt x="347" y="523"/>
                </a:lnTo>
                <a:lnTo>
                  <a:pt x="395" y="468"/>
                </a:lnTo>
                <a:lnTo>
                  <a:pt x="448" y="415"/>
                </a:lnTo>
                <a:lnTo>
                  <a:pt x="503" y="365"/>
                </a:lnTo>
                <a:lnTo>
                  <a:pt x="558" y="318"/>
                </a:lnTo>
                <a:lnTo>
                  <a:pt x="617" y="275"/>
                </a:lnTo>
                <a:lnTo>
                  <a:pt x="679" y="232"/>
                </a:lnTo>
                <a:lnTo>
                  <a:pt x="742" y="194"/>
                </a:lnTo>
                <a:lnTo>
                  <a:pt x="807" y="160"/>
                </a:lnTo>
                <a:lnTo>
                  <a:pt x="874" y="128"/>
                </a:lnTo>
                <a:lnTo>
                  <a:pt x="942" y="100"/>
                </a:lnTo>
                <a:lnTo>
                  <a:pt x="1012" y="74"/>
                </a:lnTo>
                <a:lnTo>
                  <a:pt x="1082" y="54"/>
                </a:lnTo>
                <a:lnTo>
                  <a:pt x="1154" y="36"/>
                </a:lnTo>
                <a:lnTo>
                  <a:pt x="1227" y="22"/>
                </a:lnTo>
                <a:lnTo>
                  <a:pt x="1300" y="10"/>
                </a:lnTo>
                <a:lnTo>
                  <a:pt x="1374" y="3"/>
                </a:lnTo>
                <a:lnTo>
                  <a:pt x="1447" y="0"/>
                </a:lnTo>
                <a:lnTo>
                  <a:pt x="1521" y="1"/>
                </a:lnTo>
                <a:lnTo>
                  <a:pt x="1595" y="5"/>
                </a:lnTo>
                <a:lnTo>
                  <a:pt x="1669" y="13"/>
                </a:lnTo>
                <a:lnTo>
                  <a:pt x="1742" y="24"/>
                </a:lnTo>
                <a:lnTo>
                  <a:pt x="1814" y="38"/>
                </a:lnTo>
                <a:lnTo>
                  <a:pt x="1886" y="58"/>
                </a:lnTo>
                <a:lnTo>
                  <a:pt x="1956" y="80"/>
                </a:lnTo>
                <a:lnTo>
                  <a:pt x="2025" y="105"/>
                </a:lnTo>
                <a:lnTo>
                  <a:pt x="2093" y="134"/>
                </a:lnTo>
                <a:lnTo>
                  <a:pt x="2160" y="166"/>
                </a:lnTo>
                <a:lnTo>
                  <a:pt x="2224" y="202"/>
                </a:lnTo>
                <a:lnTo>
                  <a:pt x="2287" y="241"/>
                </a:lnTo>
                <a:lnTo>
                  <a:pt x="2348" y="283"/>
                </a:lnTo>
                <a:lnTo>
                  <a:pt x="2406" y="326"/>
                </a:lnTo>
                <a:lnTo>
                  <a:pt x="2463" y="375"/>
                </a:lnTo>
                <a:lnTo>
                  <a:pt x="2516" y="425"/>
                </a:lnTo>
                <a:lnTo>
                  <a:pt x="2567" y="479"/>
                </a:lnTo>
                <a:lnTo>
                  <a:pt x="2616" y="533"/>
                </a:lnTo>
                <a:lnTo>
                  <a:pt x="2662" y="591"/>
                </a:lnTo>
                <a:lnTo>
                  <a:pt x="2704" y="651"/>
                </a:lnTo>
                <a:lnTo>
                  <a:pt x="2744" y="713"/>
                </a:lnTo>
                <a:lnTo>
                  <a:pt x="2781" y="777"/>
                </a:lnTo>
                <a:lnTo>
                  <a:pt x="2814" y="843"/>
                </a:lnTo>
                <a:lnTo>
                  <a:pt x="2843" y="910"/>
                </a:lnTo>
                <a:lnTo>
                  <a:pt x="2871" y="979"/>
                </a:lnTo>
                <a:lnTo>
                  <a:pt x="2892" y="1049"/>
                </a:lnTo>
                <a:lnTo>
                  <a:pt x="2912" y="1120"/>
                </a:lnTo>
                <a:lnTo>
                  <a:pt x="2927" y="1191"/>
                </a:lnTo>
                <a:lnTo>
                  <a:pt x="2939" y="1264"/>
                </a:lnTo>
                <a:lnTo>
                  <a:pt x="2948" y="1337"/>
                </a:lnTo>
                <a:lnTo>
                  <a:pt x="3317" y="1304"/>
                </a:lnTo>
                <a:lnTo>
                  <a:pt x="2813" y="1902"/>
                </a:lnTo>
                <a:lnTo>
                  <a:pt x="2211" y="1402"/>
                </a:lnTo>
                <a:lnTo>
                  <a:pt x="2579" y="1369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27BA8-DDAE-4902-83B7-CF9AF9DE1E59}"/>
              </a:ext>
            </a:extLst>
          </p:cNvPr>
          <p:cNvSpPr txBox="1"/>
          <p:nvPr/>
        </p:nvSpPr>
        <p:spPr>
          <a:xfrm>
            <a:off x="2851265" y="1114397"/>
            <a:ext cx="88776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Susceptible </a:t>
            </a:r>
            <a:endParaRPr lang="en-GB" sz="1000" b="0" strike="noStrike" spc="-1" dirty="0">
              <a:latin typeface="Arial"/>
            </a:endParaRPr>
          </a:p>
          <a:p>
            <a:r>
              <a:rPr lang="en-GB" sz="1000" b="1" strike="noStrike" spc="-1" dirty="0">
                <a:latin typeface="Chilanka"/>
              </a:rPr>
              <a:t>Population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ED39FB-23AC-446B-87AC-A8E8DCF4480B}"/>
              </a:ext>
            </a:extLst>
          </p:cNvPr>
          <p:cNvSpPr txBox="1"/>
          <p:nvPr/>
        </p:nvSpPr>
        <p:spPr>
          <a:xfrm>
            <a:off x="9044705" y="1295697"/>
            <a:ext cx="7722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Infected </a:t>
            </a:r>
            <a:endParaRPr lang="en-GB" sz="1000" b="0" strike="noStrike" spc="-1">
              <a:latin typeface="Arial"/>
            </a:endParaRPr>
          </a:p>
          <a:p>
            <a:r>
              <a:rPr lang="en-GB" sz="1000" b="1" strike="noStrike" spc="-1">
                <a:latin typeface="Chilanka"/>
              </a:rPr>
              <a:t>Population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D52DF-2C45-46EE-B5AF-A3488072EFBD}"/>
              </a:ext>
            </a:extLst>
          </p:cNvPr>
          <p:cNvSpPr txBox="1"/>
          <p:nvPr/>
        </p:nvSpPr>
        <p:spPr>
          <a:xfrm>
            <a:off x="5011265" y="881117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Contact between susceptible and virus 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FB504-142A-469B-AA64-0F33ECF6D7B1}"/>
              </a:ext>
            </a:extLst>
          </p:cNvPr>
          <p:cNvSpPr txBox="1"/>
          <p:nvPr/>
        </p:nvSpPr>
        <p:spPr>
          <a:xfrm>
            <a:off x="10304705" y="2460297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 dirty="0">
                <a:latin typeface="Chilanka"/>
              </a:rPr>
              <a:t>Virus Production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B5589-CC92-46BE-B751-717407B1DD4B}"/>
              </a:ext>
            </a:extLst>
          </p:cNvPr>
          <p:cNvSpPr txBox="1"/>
          <p:nvPr/>
        </p:nvSpPr>
        <p:spPr>
          <a:xfrm>
            <a:off x="5031429" y="3974583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Concentration in the room 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B418-DC05-41BB-994A-5287933E5476}"/>
              </a:ext>
            </a:extLst>
          </p:cNvPr>
          <p:cNvSpPr txBox="1"/>
          <p:nvPr/>
        </p:nvSpPr>
        <p:spPr>
          <a:xfrm>
            <a:off x="7927265" y="2910797"/>
            <a:ext cx="900000" cy="92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Vicious Cycle of virus production and infection </a:t>
            </a:r>
            <a:endParaRPr lang="en-GB" sz="1000" b="0" strike="noStrike" spc="-1">
              <a:latin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E0CAB52-7E7F-4328-A805-E8E4E038223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667601" y="4470317"/>
            <a:ext cx="928440" cy="817200"/>
          </a:xfrm>
          <a:prstGeom prst="rect">
            <a:avLst/>
          </a:prstGeom>
          <a:ln w="0">
            <a:noFill/>
          </a:ln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D8FBF-57F8-4E86-94C1-53D7FF5EE1DD}"/>
              </a:ext>
            </a:extLst>
          </p:cNvPr>
          <p:cNvSpPr/>
          <p:nvPr/>
        </p:nvSpPr>
        <p:spPr>
          <a:xfrm rot="21367800">
            <a:off x="4223379" y="5384716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06398-48D4-45CD-9645-0EB28AB56504}"/>
              </a:ext>
            </a:extLst>
          </p:cNvPr>
          <p:cNvSpPr txBox="1"/>
          <p:nvPr/>
        </p:nvSpPr>
        <p:spPr>
          <a:xfrm>
            <a:off x="3498189" y="5257637"/>
            <a:ext cx="14400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Ventilation System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39AEAA3-87A8-4F83-A94E-D13A60E4CE51}"/>
              </a:ext>
            </a:extLst>
          </p:cNvPr>
          <p:cNvSpPr/>
          <p:nvPr/>
        </p:nvSpPr>
        <p:spPr>
          <a:xfrm rot="10788000">
            <a:off x="2598549" y="4704317"/>
            <a:ext cx="895680" cy="353520"/>
          </a:xfrm>
          <a:custGeom>
            <a:avLst/>
            <a:gdLst/>
            <a:ahLst/>
            <a:cxnLst/>
            <a:rect l="0" t="0" r="r" b="b"/>
            <a:pathLst>
              <a:path w="2490" h="983">
                <a:moveTo>
                  <a:pt x="0" y="245"/>
                </a:moveTo>
                <a:lnTo>
                  <a:pt x="1866" y="245"/>
                </a:lnTo>
                <a:lnTo>
                  <a:pt x="1866" y="0"/>
                </a:lnTo>
                <a:lnTo>
                  <a:pt x="2489" y="491"/>
                </a:lnTo>
                <a:lnTo>
                  <a:pt x="1867" y="982"/>
                </a:lnTo>
                <a:lnTo>
                  <a:pt x="1866" y="737"/>
                </a:lnTo>
                <a:lnTo>
                  <a:pt x="0" y="737"/>
                </a:lnTo>
                <a:lnTo>
                  <a:pt x="0" y="245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5E783-D9FD-412C-BF06-8EC559F7CD54}"/>
              </a:ext>
            </a:extLst>
          </p:cNvPr>
          <p:cNvSpPr txBox="1"/>
          <p:nvPr/>
        </p:nvSpPr>
        <p:spPr>
          <a:xfrm>
            <a:off x="2238189" y="4376717"/>
            <a:ext cx="1452301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filters and air exchange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754961-4AF9-4AFC-8147-B2B8A1B01F1D}"/>
              </a:ext>
            </a:extLst>
          </p:cNvPr>
          <p:cNvSpPr/>
          <p:nvPr/>
        </p:nvSpPr>
        <p:spPr>
          <a:xfrm rot="5393400">
            <a:off x="5887869" y="5866037"/>
            <a:ext cx="807120" cy="534240"/>
          </a:xfrm>
          <a:custGeom>
            <a:avLst/>
            <a:gdLst/>
            <a:ahLst/>
            <a:cxnLst/>
            <a:rect l="0" t="0" r="r" b="b"/>
            <a:pathLst>
              <a:path w="2245" h="1486">
                <a:moveTo>
                  <a:pt x="0" y="371"/>
                </a:moveTo>
                <a:lnTo>
                  <a:pt x="1682" y="371"/>
                </a:lnTo>
                <a:lnTo>
                  <a:pt x="1683" y="0"/>
                </a:lnTo>
                <a:lnTo>
                  <a:pt x="2244" y="742"/>
                </a:lnTo>
                <a:lnTo>
                  <a:pt x="1682" y="1485"/>
                </a:lnTo>
                <a:lnTo>
                  <a:pt x="1683" y="1113"/>
                </a:lnTo>
                <a:lnTo>
                  <a:pt x="1" y="1113"/>
                </a:lnTo>
                <a:lnTo>
                  <a:pt x="0" y="371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58C47-4280-4AC9-B300-47D6A7416895}"/>
              </a:ext>
            </a:extLst>
          </p:cNvPr>
          <p:cNvSpPr txBox="1"/>
          <p:nvPr/>
        </p:nvSpPr>
        <p:spPr>
          <a:xfrm>
            <a:off x="6558189" y="5924717"/>
            <a:ext cx="1080000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settling and deactivation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197BDB-24F3-42DD-95E4-FAE3C811BFDA}"/>
              </a:ext>
            </a:extLst>
          </p:cNvPr>
          <p:cNvSpPr/>
          <p:nvPr/>
        </p:nvSpPr>
        <p:spPr>
          <a:xfrm rot="2746800">
            <a:off x="6800649" y="41967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4A978AB-C999-4B29-852A-7F9F2AE682E9}"/>
              </a:ext>
            </a:extLst>
          </p:cNvPr>
          <p:cNvSpPr/>
          <p:nvPr/>
        </p:nvSpPr>
        <p:spPr>
          <a:xfrm rot="2746800">
            <a:off x="5389260" y="528571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C85B04-42FE-4158-BA6A-8B20B3583139}"/>
              </a:ext>
            </a:extLst>
          </p:cNvPr>
          <p:cNvSpPr/>
          <p:nvPr/>
        </p:nvSpPr>
        <p:spPr>
          <a:xfrm rot="2746800">
            <a:off x="6082709" y="430219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3A5BC7-6A02-4D41-A776-8EE1FC2353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96645" y="376221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F6D29-16C5-4EE8-AB13-D98AC3A7D6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52769" y="3926091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A634A9-D682-4F80-8B61-1DF9897654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07005" y="559706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00D3CE-D24B-4185-9E38-93C076083C2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5697" y="399307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D862733-086F-43ED-8B60-BCE70A801A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78909" y="505963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D03E46-B180-450E-8C53-4D54715343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18189" y="470287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4188C5-E4B9-42C6-9A02-862D2566D4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82189" y="614071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94E77B-1026-4CC5-91E8-DA77C6E16E0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51989" y="5816717"/>
            <a:ext cx="179280" cy="180000"/>
          </a:xfrm>
          <a:prstGeom prst="rect">
            <a:avLst/>
          </a:prstGeom>
          <a:ln w="0">
            <a:noFill/>
          </a:ln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25DE066-5610-46F9-BC66-0022184C83F6}"/>
              </a:ext>
            </a:extLst>
          </p:cNvPr>
          <p:cNvSpPr/>
          <p:nvPr/>
        </p:nvSpPr>
        <p:spPr>
          <a:xfrm rot="10255069">
            <a:off x="3999428" y="3915015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EF90A1-60BC-4096-B0F0-931073B6089F}"/>
              </a:ext>
            </a:extLst>
          </p:cNvPr>
          <p:cNvSpPr/>
          <p:nvPr/>
        </p:nvSpPr>
        <p:spPr>
          <a:xfrm rot="2746800">
            <a:off x="6823505" y="11421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B058CB-F0D2-4B87-8EA8-05ED8FC2BE5F}"/>
              </a:ext>
            </a:extLst>
          </p:cNvPr>
          <p:cNvSpPr/>
          <p:nvPr/>
        </p:nvSpPr>
        <p:spPr>
          <a:xfrm rot="2746800">
            <a:off x="5369433" y="1857268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07BB1B-760A-431F-A117-7F704E83EA16}"/>
              </a:ext>
            </a:extLst>
          </p:cNvPr>
          <p:cNvSpPr/>
          <p:nvPr/>
        </p:nvSpPr>
        <p:spPr>
          <a:xfrm rot="2746800">
            <a:off x="5899890" y="1286113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36DE42-BE3C-4107-A067-EF176BC77E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970"/>
          <a:stretch/>
        </p:blipFill>
        <p:spPr>
          <a:xfrm>
            <a:off x="10063865" y="2724993"/>
            <a:ext cx="1407626" cy="1397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4479D97-C5B9-41E2-A8E4-3A72160102D7}"/>
              </a:ext>
            </a:extLst>
          </p:cNvPr>
          <p:cNvSpPr txBox="1"/>
          <p:nvPr/>
        </p:nvSpPr>
        <p:spPr>
          <a:xfrm>
            <a:off x="10469585" y="4051898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trike="noStrike" spc="-1" dirty="0">
                <a:latin typeface="Chilanka"/>
              </a:rPr>
              <a:t>time</a:t>
            </a:r>
            <a:endParaRPr lang="en-GB" sz="900" b="1" i="1" strike="noStrike" spc="-1" dirty="0"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670900-516E-4700-8D3D-D9E41A2FE3B5}"/>
              </a:ext>
            </a:extLst>
          </p:cNvPr>
          <p:cNvSpPr/>
          <p:nvPr/>
        </p:nvSpPr>
        <p:spPr>
          <a:xfrm rot="16200000">
            <a:off x="9670149" y="3309203"/>
            <a:ext cx="743659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pc="-1" dirty="0">
                <a:latin typeface="Chilanka"/>
              </a:rPr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586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7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4F3E-FD8A-4152-BBD5-AD831721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Dynamic </a:t>
            </a:r>
            <a:r>
              <a:rPr lang="da-DK" dirty="0" err="1"/>
              <a:t>Hypothesis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F183-71EE-41A8-A5B3-F67E81C6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1690688"/>
            <a:ext cx="10515600" cy="920588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level</a:t>
            </a:r>
            <a:r>
              <a:rPr lang="da-DK" dirty="0"/>
              <a:t> of ventilation </a:t>
            </a:r>
            <a:r>
              <a:rPr lang="da-DK" dirty="0" err="1"/>
              <a:t>used</a:t>
            </a:r>
            <a:r>
              <a:rPr lang="da-DK" dirty="0"/>
              <a:t> is </a:t>
            </a:r>
            <a:r>
              <a:rPr lang="da-DK" dirty="0" err="1"/>
              <a:t>inversly</a:t>
            </a:r>
            <a:r>
              <a:rPr lang="da-DK" dirty="0"/>
              <a:t> proportional to transmission rate: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515B164-3DF4-47A6-9908-9315CFAE0881}"/>
              </a:ext>
            </a:extLst>
          </p:cNvPr>
          <p:cNvSpPr/>
          <p:nvPr/>
        </p:nvSpPr>
        <p:spPr>
          <a:xfrm rot="19632805">
            <a:off x="2663813" y="3346188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BAD49-6FC0-432D-AC84-E1E3AA102BED}"/>
              </a:ext>
            </a:extLst>
          </p:cNvPr>
          <p:cNvSpPr/>
          <p:nvPr/>
        </p:nvSpPr>
        <p:spPr>
          <a:xfrm>
            <a:off x="2804984" y="4263080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9A17-45A6-4467-A791-5BD1B56F3FB1}"/>
              </a:ext>
            </a:extLst>
          </p:cNvPr>
          <p:cNvSpPr/>
          <p:nvPr/>
        </p:nvSpPr>
        <p:spPr>
          <a:xfrm>
            <a:off x="3093308" y="4077728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1C335-87ED-44D7-9CF4-E080991410A8}"/>
              </a:ext>
            </a:extLst>
          </p:cNvPr>
          <p:cNvSpPr/>
          <p:nvPr/>
        </p:nvSpPr>
        <p:spPr>
          <a:xfrm>
            <a:off x="3381632" y="3812058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CC10-7B27-4609-934E-E98D1FD9C819}"/>
              </a:ext>
            </a:extLst>
          </p:cNvPr>
          <p:cNvSpPr/>
          <p:nvPr/>
        </p:nvSpPr>
        <p:spPr>
          <a:xfrm>
            <a:off x="3669956" y="3583458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CA93C-5CD6-4B06-8291-341A232EDEE8}"/>
              </a:ext>
            </a:extLst>
          </p:cNvPr>
          <p:cNvSpPr/>
          <p:nvPr/>
        </p:nvSpPr>
        <p:spPr>
          <a:xfrm>
            <a:off x="3958280" y="3384692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C681AF-740A-4C93-A517-06B28A5F6332}"/>
              </a:ext>
            </a:extLst>
          </p:cNvPr>
          <p:cNvCxnSpPr>
            <a:cxnSpLocks/>
          </p:cNvCxnSpPr>
          <p:nvPr/>
        </p:nvCxnSpPr>
        <p:spPr>
          <a:xfrm flipV="1">
            <a:off x="2318950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27405-18A5-4965-8B24-78B9F27BF8CC}"/>
              </a:ext>
            </a:extLst>
          </p:cNvPr>
          <p:cNvCxnSpPr>
            <a:cxnSpLocks/>
          </p:cNvCxnSpPr>
          <p:nvPr/>
        </p:nvCxnSpPr>
        <p:spPr>
          <a:xfrm>
            <a:off x="2308652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F413F8-8352-45BD-82BB-45AA490D8991}"/>
              </a:ext>
            </a:extLst>
          </p:cNvPr>
          <p:cNvSpPr txBox="1"/>
          <p:nvPr/>
        </p:nvSpPr>
        <p:spPr>
          <a:xfrm>
            <a:off x="3104953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EBA6F-5173-4711-A660-F61FB2718FFA}"/>
              </a:ext>
            </a:extLst>
          </p:cNvPr>
          <p:cNvSpPr txBox="1"/>
          <p:nvPr/>
        </p:nvSpPr>
        <p:spPr>
          <a:xfrm rot="16200000">
            <a:off x="1376756" y="3819370"/>
            <a:ext cx="139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Ventilation </a:t>
            </a:r>
            <a:r>
              <a:rPr lang="da-DK" sz="1400" b="1" i="1" dirty="0" err="1"/>
              <a:t>level</a:t>
            </a:r>
            <a:endParaRPr lang="da-DK" sz="1400" b="1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1478EA-3D3F-4F42-853A-EB5AEF28948D}"/>
              </a:ext>
            </a:extLst>
          </p:cNvPr>
          <p:cNvSpPr/>
          <p:nvPr/>
        </p:nvSpPr>
        <p:spPr>
          <a:xfrm rot="2438303">
            <a:off x="7703278" y="3457385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728DEE-4727-4903-B942-D021F5D6F7F0}"/>
              </a:ext>
            </a:extLst>
          </p:cNvPr>
          <p:cNvSpPr/>
          <p:nvPr/>
        </p:nvSpPr>
        <p:spPr>
          <a:xfrm>
            <a:off x="8505748" y="4222921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F76FC-23CA-4392-B23E-95EF53FBA944}"/>
              </a:ext>
            </a:extLst>
          </p:cNvPr>
          <p:cNvSpPr/>
          <p:nvPr/>
        </p:nvSpPr>
        <p:spPr>
          <a:xfrm>
            <a:off x="8212112" y="4037569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F171F-457E-4349-BCB3-517BF40C6294}"/>
              </a:ext>
            </a:extLst>
          </p:cNvPr>
          <p:cNvSpPr/>
          <p:nvPr/>
        </p:nvSpPr>
        <p:spPr>
          <a:xfrm>
            <a:off x="7918476" y="3771899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2B64C-C220-400A-AC58-B02108BF4E92}"/>
              </a:ext>
            </a:extLst>
          </p:cNvPr>
          <p:cNvSpPr/>
          <p:nvPr/>
        </p:nvSpPr>
        <p:spPr>
          <a:xfrm>
            <a:off x="7624840" y="3543299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33C92-6322-44B2-B5E0-D3E7CDA287ED}"/>
              </a:ext>
            </a:extLst>
          </p:cNvPr>
          <p:cNvSpPr/>
          <p:nvPr/>
        </p:nvSpPr>
        <p:spPr>
          <a:xfrm>
            <a:off x="7331204" y="3344533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A7801-0C75-4931-AFAD-2E26480B102C}"/>
              </a:ext>
            </a:extLst>
          </p:cNvPr>
          <p:cNvCxnSpPr>
            <a:cxnSpLocks/>
          </p:cNvCxnSpPr>
          <p:nvPr/>
        </p:nvCxnSpPr>
        <p:spPr>
          <a:xfrm flipV="1">
            <a:off x="6913606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47A3B1-FFD4-434A-B795-D71F6676BE6E}"/>
              </a:ext>
            </a:extLst>
          </p:cNvPr>
          <p:cNvCxnSpPr>
            <a:cxnSpLocks/>
          </p:cNvCxnSpPr>
          <p:nvPr/>
        </p:nvCxnSpPr>
        <p:spPr>
          <a:xfrm>
            <a:off x="6903308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4AABC0-9BCC-4B68-ACE6-D523869C37D2}"/>
              </a:ext>
            </a:extLst>
          </p:cNvPr>
          <p:cNvSpPr txBox="1"/>
          <p:nvPr/>
        </p:nvSpPr>
        <p:spPr>
          <a:xfrm>
            <a:off x="7699609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4EC83-72A0-4A73-B556-AFAF6E5B013A}"/>
              </a:ext>
            </a:extLst>
          </p:cNvPr>
          <p:cNvSpPr txBox="1"/>
          <p:nvPr/>
        </p:nvSpPr>
        <p:spPr>
          <a:xfrm rot="16200000">
            <a:off x="5900207" y="3819370"/>
            <a:ext cx="153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Transmission Rate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C70546-F907-4C8A-B2A3-A7C6A1D274FE}"/>
              </a:ext>
            </a:extLst>
          </p:cNvPr>
          <p:cNvSpPr/>
          <p:nvPr/>
        </p:nvSpPr>
        <p:spPr>
          <a:xfrm>
            <a:off x="5180179" y="3543299"/>
            <a:ext cx="913891" cy="82592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098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B800C-FAC1-4CC3-88F7-1E54131A50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54880" y="127535"/>
            <a:ext cx="7334450" cy="6119261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211AD7-EE04-4577-A7B4-8EC7D05A3EF2}"/>
              </a:ext>
            </a:extLst>
          </p:cNvPr>
          <p:cNvSpPr/>
          <p:nvPr/>
        </p:nvSpPr>
        <p:spPr>
          <a:xfrm>
            <a:off x="6266045" y="240631"/>
            <a:ext cx="3022333" cy="1578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15AC3-E99B-4EB6-AC3E-C92C302597E2}"/>
              </a:ext>
            </a:extLst>
          </p:cNvPr>
          <p:cNvSpPr/>
          <p:nvPr/>
        </p:nvSpPr>
        <p:spPr>
          <a:xfrm>
            <a:off x="6976711" y="1598595"/>
            <a:ext cx="848629" cy="44115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783F69-6744-4D7C-AA1F-9782EF57C823}"/>
              </a:ext>
            </a:extLst>
          </p:cNvPr>
          <p:cNvSpPr/>
          <p:nvPr/>
        </p:nvSpPr>
        <p:spPr>
          <a:xfrm>
            <a:off x="7834961" y="1267728"/>
            <a:ext cx="1049157" cy="55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E191DD-1A2A-4240-9953-E497F7B559F8}"/>
              </a:ext>
            </a:extLst>
          </p:cNvPr>
          <p:cNvSpPr/>
          <p:nvPr/>
        </p:nvSpPr>
        <p:spPr>
          <a:xfrm>
            <a:off x="7352897" y="954224"/>
            <a:ext cx="678996" cy="4237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F39AB2B-D377-4665-B193-3806172D85FB}"/>
              </a:ext>
            </a:extLst>
          </p:cNvPr>
          <p:cNvSpPr/>
          <p:nvPr/>
        </p:nvSpPr>
        <p:spPr>
          <a:xfrm rot="19338654">
            <a:off x="9347580" y="1053374"/>
            <a:ext cx="333633" cy="184605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FFD0B1-CB6C-48E1-9A2D-237B65C2C10E}"/>
              </a:ext>
            </a:extLst>
          </p:cNvPr>
          <p:cNvSpPr/>
          <p:nvPr/>
        </p:nvSpPr>
        <p:spPr>
          <a:xfrm>
            <a:off x="8604649" y="4207099"/>
            <a:ext cx="902044" cy="52632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2176A6-8381-4899-8799-A28A41CC0A76}"/>
              </a:ext>
            </a:extLst>
          </p:cNvPr>
          <p:cNvSpPr/>
          <p:nvPr/>
        </p:nvSpPr>
        <p:spPr>
          <a:xfrm>
            <a:off x="9895966" y="3791089"/>
            <a:ext cx="1015049" cy="830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9F52F1-2F3D-48CE-8D12-7A14EE7E2897}"/>
              </a:ext>
            </a:extLst>
          </p:cNvPr>
          <p:cNvSpPr/>
          <p:nvPr/>
        </p:nvSpPr>
        <p:spPr>
          <a:xfrm>
            <a:off x="7777211" y="2965622"/>
            <a:ext cx="1040858" cy="2887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652B67-6861-46BB-9440-E5BC03B07B4F}"/>
              </a:ext>
            </a:extLst>
          </p:cNvPr>
          <p:cNvSpPr/>
          <p:nvPr/>
        </p:nvSpPr>
        <p:spPr>
          <a:xfrm>
            <a:off x="10777414" y="3347929"/>
            <a:ext cx="862649" cy="44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4128F-D345-4B6F-B266-593F4F65A6E1}"/>
              </a:ext>
            </a:extLst>
          </p:cNvPr>
          <p:cNvSpPr/>
          <p:nvPr/>
        </p:nvSpPr>
        <p:spPr>
          <a:xfrm>
            <a:off x="10747550" y="4330196"/>
            <a:ext cx="1241362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BB8408-287F-4AFE-A34A-0884AB96D935}"/>
              </a:ext>
            </a:extLst>
          </p:cNvPr>
          <p:cNvSpPr/>
          <p:nvPr/>
        </p:nvSpPr>
        <p:spPr>
          <a:xfrm>
            <a:off x="10481800" y="4903141"/>
            <a:ext cx="1015049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55EE81-DE03-47C2-A545-5BE1FEA58AC1}"/>
              </a:ext>
            </a:extLst>
          </p:cNvPr>
          <p:cNvSpPr/>
          <p:nvPr/>
        </p:nvSpPr>
        <p:spPr>
          <a:xfrm>
            <a:off x="6892248" y="1574279"/>
            <a:ext cx="1040858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B95E78-C464-4561-ACAF-85847E2F64FB}"/>
              </a:ext>
            </a:extLst>
          </p:cNvPr>
          <p:cNvSpPr/>
          <p:nvPr/>
        </p:nvSpPr>
        <p:spPr>
          <a:xfrm>
            <a:off x="6892248" y="3354515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F94AE-BD47-4BEC-9488-0FC6E6536B8E}"/>
              </a:ext>
            </a:extLst>
          </p:cNvPr>
          <p:cNvSpPr/>
          <p:nvPr/>
        </p:nvSpPr>
        <p:spPr>
          <a:xfrm>
            <a:off x="6943363" y="4116509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85AB62-B976-435C-8FEA-AD6AC81833BC}"/>
              </a:ext>
            </a:extLst>
          </p:cNvPr>
          <p:cNvSpPr/>
          <p:nvPr/>
        </p:nvSpPr>
        <p:spPr>
          <a:xfrm>
            <a:off x="6943363" y="4753733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C405F-CC95-431D-9D72-EC98C0789F2C}"/>
              </a:ext>
            </a:extLst>
          </p:cNvPr>
          <p:cNvSpPr/>
          <p:nvPr/>
        </p:nvSpPr>
        <p:spPr>
          <a:xfrm>
            <a:off x="6989669" y="5382491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EC5C28-99C7-48A6-A95C-B3F3E812D54F}"/>
              </a:ext>
            </a:extLst>
          </p:cNvPr>
          <p:cNvSpPr/>
          <p:nvPr/>
        </p:nvSpPr>
        <p:spPr>
          <a:xfrm>
            <a:off x="5978552" y="1365858"/>
            <a:ext cx="818977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432230-EFEC-4983-99AC-0DF54BC6F7C6}"/>
              </a:ext>
            </a:extLst>
          </p:cNvPr>
          <p:cNvSpPr/>
          <p:nvPr/>
        </p:nvSpPr>
        <p:spPr>
          <a:xfrm rot="1729797">
            <a:off x="7268892" y="-17643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0791D7-9978-42A0-ACF8-6F5703D4A0CE}"/>
              </a:ext>
            </a:extLst>
          </p:cNvPr>
          <p:cNvSpPr/>
          <p:nvPr/>
        </p:nvSpPr>
        <p:spPr>
          <a:xfrm rot="1729797">
            <a:off x="6802303" y="4546835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6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7753-3ED9-4AC7-9868-055F732C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493031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Partial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575-F298-4151-A2C9-1DF36855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3227" cy="4351338"/>
          </a:xfrm>
        </p:spPr>
        <p:txBody>
          <a:bodyPr/>
          <a:lstStyle/>
          <a:p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(</a:t>
            </a:r>
            <a:r>
              <a:rPr lang="da-DK" dirty="0" err="1"/>
              <a:t>Buonanno</a:t>
            </a:r>
            <a:r>
              <a:rPr lang="da-DK" dirty="0"/>
              <a:t>)</a:t>
            </a:r>
          </a:p>
          <a:p>
            <a:r>
              <a:rPr lang="da-DK" dirty="0"/>
              <a:t>25 m2 </a:t>
            </a:r>
            <a:r>
              <a:rPr lang="da-DK" dirty="0" err="1"/>
              <a:t>pharmacy</a:t>
            </a:r>
            <a:endParaRPr lang="da-DK" dirty="0"/>
          </a:p>
          <a:p>
            <a:r>
              <a:rPr lang="da-DK" dirty="0" err="1"/>
              <a:t>Infected</a:t>
            </a:r>
            <a:r>
              <a:rPr lang="da-DK" dirty="0"/>
              <a:t> person in </a:t>
            </a:r>
            <a:r>
              <a:rPr lang="da-DK" dirty="0" err="1"/>
              <a:t>room</a:t>
            </a:r>
            <a:r>
              <a:rPr lang="da-DK" dirty="0"/>
              <a:t> for 1 </a:t>
            </a:r>
            <a:r>
              <a:rPr lang="da-DK" dirty="0" err="1"/>
              <a:t>hour</a:t>
            </a:r>
            <a:endParaRPr lang="da-DK" dirty="0"/>
          </a:p>
          <a:p>
            <a:r>
              <a:rPr lang="da-DK" dirty="0"/>
              <a:t>15 </a:t>
            </a:r>
            <a:r>
              <a:rPr lang="da-DK" dirty="0" err="1"/>
              <a:t>susceptibles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711A-2ADA-4BFF-A062-CBFDB8E9E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8" b="76937"/>
          <a:stretch/>
        </p:blipFill>
        <p:spPr>
          <a:xfrm>
            <a:off x="7985724" y="2847154"/>
            <a:ext cx="3400397" cy="150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BF7CA-3134-4560-AA7E-14033D35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2" t="22781" r="126" b="52414"/>
          <a:stretch/>
        </p:blipFill>
        <p:spPr>
          <a:xfrm>
            <a:off x="7985724" y="4401492"/>
            <a:ext cx="3400397" cy="161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E8EE-AB0E-47DD-BCAE-319C5BFA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91" t="47487" r="167" b="25585"/>
          <a:stretch/>
        </p:blipFill>
        <p:spPr>
          <a:xfrm>
            <a:off x="7985724" y="1013872"/>
            <a:ext cx="3400397" cy="17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460F0-3744-444D-95E7-E84CACBE6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8" t="73729" b="-657"/>
          <a:stretch/>
        </p:blipFill>
        <p:spPr>
          <a:xfrm>
            <a:off x="4488363" y="1013873"/>
            <a:ext cx="3400397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BE3-566D-46F2-B6F9-80C554480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017" y="1283001"/>
            <a:ext cx="9144000" cy="2387600"/>
          </a:xfrm>
        </p:spPr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5EB13-0408-4160-ABD6-C8343CEA9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502" y="4701790"/>
            <a:ext cx="7891849" cy="1655762"/>
          </a:xfrm>
        </p:spPr>
        <p:txBody>
          <a:bodyPr/>
          <a:lstStyle/>
          <a:p>
            <a:pPr algn="l"/>
            <a:r>
              <a:rPr lang="da-DK" dirty="0"/>
              <a:t>Christian Sørup, </a:t>
            </a:r>
            <a:r>
              <a:rPr lang="da-DK" dirty="0">
                <a:hlinkClick r:id="rId3"/>
              </a:rPr>
              <a:t>christian.michel.soerup@regionh.dk</a:t>
            </a:r>
            <a:endParaRPr lang="da-DK" dirty="0"/>
          </a:p>
          <a:p>
            <a:pPr algn="l"/>
            <a:r>
              <a:rPr lang="da-DK" dirty="0"/>
              <a:t>Daniel Sepulveda, </a:t>
            </a:r>
            <a:r>
              <a:rPr lang="da-DK" dirty="0">
                <a:hlinkClick r:id="rId4"/>
              </a:rPr>
              <a:t>daniel.alberto.sepulveda.estay@regionh.dk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75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1072</Words>
  <Application>Microsoft Office PowerPoint</Application>
  <PresentationFormat>Widescreen</PresentationFormat>
  <Paragraphs>110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Chilanka</vt:lpstr>
      <vt:lpstr>Office Theme</vt:lpstr>
      <vt:lpstr>A system dynamics analysis about the relationship between ventilation and the spread of COVID-19 in indoor spaces</vt:lpstr>
      <vt:lpstr>Project Case</vt:lpstr>
      <vt:lpstr>PowerPoint Presentation</vt:lpstr>
      <vt:lpstr>Dynamic Hypothesis</vt:lpstr>
      <vt:lpstr>PowerPoint Presentation</vt:lpstr>
      <vt:lpstr>Partial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Alberto Sepúlveda Estay</dc:creator>
  <cp:lastModifiedBy>Daniel Alberto Sepúlveda Estay</cp:lastModifiedBy>
  <cp:revision>43</cp:revision>
  <dcterms:created xsi:type="dcterms:W3CDTF">2021-06-23T12:28:47Z</dcterms:created>
  <dcterms:modified xsi:type="dcterms:W3CDTF">2021-06-30T13:13:15Z</dcterms:modified>
</cp:coreProperties>
</file>